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  <p:sldMasterId id="2147483672" r:id="rId3"/>
    <p:sldMasterId id="2147483685" r:id="rId4"/>
  </p:sldMasterIdLst>
  <p:notesMasterIdLst>
    <p:notesMasterId r:id="rId22"/>
  </p:notesMasterIdLst>
  <p:sldIdLst>
    <p:sldId id="274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56" r:id="rId13"/>
    <p:sldId id="257" r:id="rId14"/>
    <p:sldId id="275" r:id="rId15"/>
    <p:sldId id="268" r:id="rId16"/>
    <p:sldId id="269" r:id="rId17"/>
    <p:sldId id="270" r:id="rId18"/>
    <p:sldId id="271" r:id="rId19"/>
    <p:sldId id="272" r:id="rId20"/>
    <p:sldId id="273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EB Garamond" pitchFamily="2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24"/>
    <p:restoredTop sz="86518"/>
  </p:normalViewPr>
  <p:slideViewPr>
    <p:cSldViewPr snapToGrid="0" snapToObjects="1">
      <p:cViewPr varScale="1">
        <p:scale>
          <a:sx n="128" d="100"/>
          <a:sy n="128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bb3a058c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bb3a058c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 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1210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393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0236514efc_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0236514efc_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endParaRPr sz="100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236514efc_7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236514efc_7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0236514efc_7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0236514efc_7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fbb3a058c4_3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fbb3a058c4_3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bb3a058c4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bb3a058c4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bb3a058c4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fbb3a058c4_3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c5fb060d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c5fb060d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fbb3a058c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fbb3a058c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bb3a058c4_3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bb3a058c4_3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bb3a058c4_5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fbb3a058c4_5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bb3a058c4_3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bb3a058c4_3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fbb3a058c4_3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fbb3a058c4_3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236514efc_7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236514efc_7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1BBF24-EA46-124C-B102-EC5CF959E41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3691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96145290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82549930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13256479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10870388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32482294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91737449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94311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266529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8581779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9154845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74505220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364565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66742-F1DA-474C-9721-EC821A6A1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A0AD9E-7574-EA4C-A0AE-7716891EB9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EDE1F-D0BC-D047-98A7-1F2284CE9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462B7-815C-E148-9F71-849129298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DE024-BB4C-414E-A9A8-7FB83FEC8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398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ADB8F-202B-6643-B0F3-EA7EDCAF4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E77B5-B98F-5D4C-8476-22ED3A1D9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D21B5-AD67-6940-9D78-D78011FDF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350FD-5902-8A45-9BE1-1567158B0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1006E-3358-FA46-9C94-174F6D688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4167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0069B-8143-3347-A639-2EB946DE6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CF567-9EAE-DF4F-AB4E-22E191B77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8DE5C-A129-DA40-B5E7-DF7F75BC0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E699A-DD2E-014C-8D24-C5121A6D3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67671-654B-FC4D-9E46-624216090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5788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12A1D-6C84-974F-9725-FBA951AAF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08588-2B6A-9549-9DD1-B1985E26B8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F58695-A2C7-4244-B4A5-03FD3693A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4DE9D-7D2D-DF40-9DFB-4FF06C222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737AC-0D19-D742-B7A2-7EEF5A578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22AEA-518D-5F44-8F44-CB1253FB1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5217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D1716-6D79-C84B-B73C-DAC8692F2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71D47-8672-2C49-BEC6-8BDA752B8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060E80-99A2-FE4A-939B-621A8E916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F38E99-1B6F-4843-AA0D-FB0D4D8C1B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BAE3C1-C0BB-5943-81E3-DE6F5BD0D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351A2F-30DD-D248-9C9F-1ABEC6319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8F2787-32D9-8D41-9671-4B982A107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276601-837F-C94F-B131-97A53E157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8060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FCCE4-26BD-1747-99E4-2B3EF96C6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22BAE3-38E3-B041-AFA0-9D07F4E6F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5C670A-1AAB-0E43-8C32-43EE43311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DEE94C-DA77-0847-9EB3-83AFBC3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80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615021-FFDC-1847-8B55-BF16C3425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2C9711-D401-1D49-A171-DB2B3220E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ECD4D-DA14-D841-88D7-484630A3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8831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CB8C4-DAE6-5946-8221-F9CFEC837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98E5B-7E13-8347-9DB1-65D1AE1E6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4AF60-DCBF-0347-9459-DEFC7549AB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734ED2-1229-3841-A6B0-39255041E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4F611F-3B0B-BF47-B787-704B1CD90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5D6891-309E-1847-A9E5-CAC165E38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573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D818B-F421-D24B-914A-2503DE849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F12997-58B8-1147-9FB3-9F3CD68974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B6290-EE47-F84D-AC0E-A44B16A5F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A8B8C-8341-2646-97FA-6AAD41834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EC3AF-B594-024C-B7DF-F70951FEB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BA325-711C-6640-9EC2-E7FC47055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77366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E0894-CB77-254B-85DC-6FEA52585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0EA247-02AB-BB49-B803-2FC901151B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868A8-4923-874F-AF30-D4B7FF3E8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0E4E5-E964-634B-BFD7-76A309CFC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50416-8F73-4D4F-BC1B-C5289894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98789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6DBA64-145B-E24F-B1BD-A7CCC36C3D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CCB87C-EDB7-AD40-81CE-21FC7D3A51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E82D3-931E-344F-A248-195D6753E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17C1A-9ACE-3945-BD30-C4BEBF004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A02C3-5DF0-7A47-8E98-61598CB1C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708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4626B-8808-EA43-903C-1832E99A768B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34734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305F67-F9AC-0543-A5A4-07C9F2FC6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3C25B-DCC0-8844-A374-C6DB6C537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8A788-ED2B-2A4D-8523-C2AAF481F3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B5474-4AEC-DE46-A525-F5FE9A66B384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A48D4-654E-634E-BE63-4D52CF781B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D9349-A0C6-5C4D-8968-2497D75A4D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0FD7D-81E2-6346-8B74-E4EFF568C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57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hyperlink" Target="https://github.com/DanaMurali" TargetMode="External"/><Relationship Id="rId7" Type="http://schemas.openxmlformats.org/officeDocument/2006/relationships/image" Target="../media/image17.jp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TamaraHerrington" TargetMode="External"/><Relationship Id="rId11" Type="http://schemas.openxmlformats.org/officeDocument/2006/relationships/image" Target="../media/image21.png"/><Relationship Id="rId5" Type="http://schemas.openxmlformats.org/officeDocument/2006/relationships/hyperlink" Target="https://github.com/jordan-s99" TargetMode="External"/><Relationship Id="rId10" Type="http://schemas.openxmlformats.org/officeDocument/2006/relationships/image" Target="../media/image20.jpg"/><Relationship Id="rId4" Type="http://schemas.openxmlformats.org/officeDocument/2006/relationships/hyperlink" Target="https://github.com/hajeraR" TargetMode="External"/><Relationship Id="rId9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035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0ED52484-C939-4951-85D6-79046BBC6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50548" cy="2611308"/>
          </a:xfrm>
          <a:custGeom>
            <a:avLst/>
            <a:gdLst>
              <a:gd name="connsiteX0" fmla="*/ 0 w 4067397"/>
              <a:gd name="connsiteY0" fmla="*/ 0 h 3481744"/>
              <a:gd name="connsiteX1" fmla="*/ 3741230 w 4067397"/>
              <a:gd name="connsiteY1" fmla="*/ 0 h 3481744"/>
              <a:gd name="connsiteX2" fmla="*/ 3789282 w 4067397"/>
              <a:gd name="connsiteY2" fmla="*/ 79096 h 3481744"/>
              <a:gd name="connsiteX3" fmla="*/ 4067397 w 4067397"/>
              <a:gd name="connsiteY3" fmla="*/ 1177456 h 3481744"/>
              <a:gd name="connsiteX4" fmla="*/ 1763109 w 4067397"/>
              <a:gd name="connsiteY4" fmla="*/ 3481744 h 3481744"/>
              <a:gd name="connsiteX5" fmla="*/ 133731 w 4067397"/>
              <a:gd name="connsiteY5" fmla="*/ 2806834 h 3481744"/>
              <a:gd name="connsiteX6" fmla="*/ 0 w 4067397"/>
              <a:gd name="connsiteY6" fmla="*/ 2659692 h 348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67397" h="3481744">
                <a:moveTo>
                  <a:pt x="0" y="0"/>
                </a:moveTo>
                <a:lnTo>
                  <a:pt x="3741230" y="0"/>
                </a:lnTo>
                <a:lnTo>
                  <a:pt x="3789282" y="79096"/>
                </a:lnTo>
                <a:cubicBezTo>
                  <a:pt x="3966649" y="405598"/>
                  <a:pt x="4067397" y="779761"/>
                  <a:pt x="4067397" y="1177456"/>
                </a:cubicBezTo>
                <a:cubicBezTo>
                  <a:pt x="4067397" y="2450079"/>
                  <a:pt x="3035732" y="3481744"/>
                  <a:pt x="1763109" y="3481744"/>
                </a:cubicBezTo>
                <a:cubicBezTo>
                  <a:pt x="1126798" y="3481744"/>
                  <a:pt x="550726" y="3223828"/>
                  <a:pt x="133731" y="2806834"/>
                </a:cubicBezTo>
                <a:lnTo>
                  <a:pt x="0" y="2659692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268CEAA9-EB19-46F9-AFA2-D168C2B83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928375" cy="2489134"/>
          </a:xfrm>
          <a:custGeom>
            <a:avLst/>
            <a:gdLst>
              <a:gd name="connsiteX0" fmla="*/ 0 w 3904500"/>
              <a:gd name="connsiteY0" fmla="*/ 0 h 3318846"/>
              <a:gd name="connsiteX1" fmla="*/ 3550823 w 3904500"/>
              <a:gd name="connsiteY1" fmla="*/ 0 h 3318846"/>
              <a:gd name="connsiteX2" fmla="*/ 3646046 w 3904500"/>
              <a:gd name="connsiteY2" fmla="*/ 156742 h 3318846"/>
              <a:gd name="connsiteX3" fmla="*/ 3904500 w 3904500"/>
              <a:gd name="connsiteY3" fmla="*/ 1177456 h 3318846"/>
              <a:gd name="connsiteX4" fmla="*/ 1763110 w 3904500"/>
              <a:gd name="connsiteY4" fmla="*/ 3318846 h 3318846"/>
              <a:gd name="connsiteX5" fmla="*/ 110709 w 3904500"/>
              <a:gd name="connsiteY5" fmla="*/ 2539579 h 3318846"/>
              <a:gd name="connsiteX6" fmla="*/ 0 w 3904500"/>
              <a:gd name="connsiteY6" fmla="*/ 2391530 h 3318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04500" h="3318846">
                <a:moveTo>
                  <a:pt x="0" y="0"/>
                </a:moveTo>
                <a:lnTo>
                  <a:pt x="3550823" y="0"/>
                </a:lnTo>
                <a:lnTo>
                  <a:pt x="3646046" y="156742"/>
                </a:lnTo>
                <a:cubicBezTo>
                  <a:pt x="3810874" y="460163"/>
                  <a:pt x="3904500" y="807876"/>
                  <a:pt x="3904500" y="1177456"/>
                </a:cubicBezTo>
                <a:cubicBezTo>
                  <a:pt x="3904500" y="2360113"/>
                  <a:pt x="2945767" y="3318846"/>
                  <a:pt x="1763110" y="3318846"/>
                </a:cubicBezTo>
                <a:cubicBezTo>
                  <a:pt x="1097866" y="3318846"/>
                  <a:pt x="503472" y="3015497"/>
                  <a:pt x="110709" y="2539579"/>
                </a:cubicBezTo>
                <a:lnTo>
                  <a:pt x="0" y="239153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Google Shape;111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84722" y="222531"/>
            <a:ext cx="2199159" cy="1649369"/>
          </a:xfrm>
          <a:prstGeom prst="rect">
            <a:avLst/>
          </a:prstGeom>
          <a:noFill/>
        </p:spPr>
      </p:pic>
      <p:sp>
        <p:nvSpPr>
          <p:cNvPr id="121" name="Oval 120">
            <a:extLst>
              <a:ext uri="{FF2B5EF4-FFF2-40B4-BE49-F238E27FC236}">
                <a16:creationId xmlns:a16="http://schemas.microsoft.com/office/drawing/2014/main" id="{123AC743-1CAC-4594-8F81-8E5C1E45B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01853" y="339749"/>
            <a:ext cx="1481328" cy="1481328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B83B7D38-93E6-49F8-8B10-54BCB14D4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5297" y="463193"/>
            <a:ext cx="1234440" cy="123444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8" name="Google Shape;108;p2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3598690" y="630931"/>
            <a:ext cx="1152144" cy="925830"/>
          </a:xfrm>
          <a:prstGeom prst="rect">
            <a:avLst/>
          </a:prstGeom>
          <a:noFill/>
        </p:spPr>
      </p:pic>
      <p:sp>
        <p:nvSpPr>
          <p:cNvPr id="125" name="Freeform: Shape 124">
            <a:extLst>
              <a:ext uri="{FF2B5EF4-FFF2-40B4-BE49-F238E27FC236}">
                <a16:creationId xmlns:a16="http://schemas.microsoft.com/office/drawing/2014/main" id="{3DF8EA8C-4EAB-49EE-BBAB-78BE910D2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30792"/>
            <a:ext cx="2412257" cy="2112708"/>
          </a:xfrm>
          <a:custGeom>
            <a:avLst/>
            <a:gdLst>
              <a:gd name="connsiteX0" fmla="*/ 1360112 w 3216344"/>
              <a:gd name="connsiteY0" fmla="*/ 0 h 2816945"/>
              <a:gd name="connsiteX1" fmla="*/ 3216344 w 3216344"/>
              <a:gd name="connsiteY1" fmla="*/ 1856232 h 2816945"/>
              <a:gd name="connsiteX2" fmla="*/ 2992307 w 3216344"/>
              <a:gd name="connsiteY2" fmla="*/ 2741023 h 2816945"/>
              <a:gd name="connsiteX3" fmla="*/ 2946183 w 3216344"/>
              <a:gd name="connsiteY3" fmla="*/ 2816945 h 2816945"/>
              <a:gd name="connsiteX4" fmla="*/ 0 w 3216344"/>
              <a:gd name="connsiteY4" fmla="*/ 2816945 h 2816945"/>
              <a:gd name="connsiteX5" fmla="*/ 0 w 3216344"/>
              <a:gd name="connsiteY5" fmla="*/ 596005 h 2816945"/>
              <a:gd name="connsiteX6" fmla="*/ 47558 w 3216344"/>
              <a:gd name="connsiteY6" fmla="*/ 543678 h 2816945"/>
              <a:gd name="connsiteX7" fmla="*/ 1360112 w 3216344"/>
              <a:gd name="connsiteY7" fmla="*/ 0 h 281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16344" h="2816945">
                <a:moveTo>
                  <a:pt x="1360112" y="0"/>
                </a:moveTo>
                <a:cubicBezTo>
                  <a:pt x="2385281" y="0"/>
                  <a:pt x="3216344" y="831063"/>
                  <a:pt x="3216344" y="1856232"/>
                </a:cubicBezTo>
                <a:cubicBezTo>
                  <a:pt x="3216344" y="2176598"/>
                  <a:pt x="3135186" y="2478007"/>
                  <a:pt x="2992307" y="2741023"/>
                </a:cubicBezTo>
                <a:lnTo>
                  <a:pt x="2946183" y="2816945"/>
                </a:lnTo>
                <a:lnTo>
                  <a:pt x="0" y="2816945"/>
                </a:lnTo>
                <a:lnTo>
                  <a:pt x="0" y="596005"/>
                </a:lnTo>
                <a:lnTo>
                  <a:pt x="47558" y="543678"/>
                </a:lnTo>
                <a:cubicBezTo>
                  <a:pt x="383470" y="207766"/>
                  <a:pt x="847528" y="0"/>
                  <a:pt x="136011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4FCFB4C2-42E8-4EE8-8B04-23A2DA921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55259"/>
            <a:ext cx="2287790" cy="1991007"/>
          </a:xfrm>
          <a:custGeom>
            <a:avLst/>
            <a:gdLst>
              <a:gd name="connsiteX0" fmla="*/ 1360112 w 3050387"/>
              <a:gd name="connsiteY0" fmla="*/ 0 h 2654675"/>
              <a:gd name="connsiteX1" fmla="*/ 3050387 w 3050387"/>
              <a:gd name="connsiteY1" fmla="*/ 1690275 h 2654675"/>
              <a:gd name="connsiteX2" fmla="*/ 2761715 w 3050387"/>
              <a:gd name="connsiteY2" fmla="*/ 2635324 h 2654675"/>
              <a:gd name="connsiteX3" fmla="*/ 2747244 w 3050387"/>
              <a:gd name="connsiteY3" fmla="*/ 2654675 h 2654675"/>
              <a:gd name="connsiteX4" fmla="*/ 0 w 3050387"/>
              <a:gd name="connsiteY4" fmla="*/ 2654675 h 2654675"/>
              <a:gd name="connsiteX5" fmla="*/ 0 w 3050387"/>
              <a:gd name="connsiteY5" fmla="*/ 689742 h 2654675"/>
              <a:gd name="connsiteX6" fmla="*/ 55814 w 3050387"/>
              <a:gd name="connsiteY6" fmla="*/ 615103 h 2654675"/>
              <a:gd name="connsiteX7" fmla="*/ 1360112 w 3050387"/>
              <a:gd name="connsiteY7" fmla="*/ 0 h 265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50387" h="2654675">
                <a:moveTo>
                  <a:pt x="1360112" y="0"/>
                </a:moveTo>
                <a:cubicBezTo>
                  <a:pt x="2293625" y="0"/>
                  <a:pt x="3050387" y="756762"/>
                  <a:pt x="3050387" y="1690275"/>
                </a:cubicBezTo>
                <a:cubicBezTo>
                  <a:pt x="3050387" y="2040343"/>
                  <a:pt x="2943967" y="2365554"/>
                  <a:pt x="2761715" y="2635324"/>
                </a:cubicBezTo>
                <a:lnTo>
                  <a:pt x="2747244" y="2654675"/>
                </a:lnTo>
                <a:lnTo>
                  <a:pt x="0" y="2654675"/>
                </a:lnTo>
                <a:lnTo>
                  <a:pt x="0" y="689742"/>
                </a:lnTo>
                <a:lnTo>
                  <a:pt x="55814" y="615103"/>
                </a:lnTo>
                <a:cubicBezTo>
                  <a:pt x="365835" y="239445"/>
                  <a:pt x="835011" y="0"/>
                  <a:pt x="136011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9" name="Google Shape;109;p26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184722" y="3695602"/>
            <a:ext cx="1679796" cy="1259846"/>
          </a:xfrm>
          <a:prstGeom prst="rect">
            <a:avLst/>
          </a:prstGeom>
          <a:noFill/>
        </p:spPr>
      </p:pic>
      <p:sp>
        <p:nvSpPr>
          <p:cNvPr id="129" name="Oval 128">
            <a:extLst>
              <a:ext uri="{FF2B5EF4-FFF2-40B4-BE49-F238E27FC236}">
                <a16:creationId xmlns:a16="http://schemas.microsoft.com/office/drawing/2014/main" id="{9973AF05-1CBD-4B57-BB0F-EAEF9F8FB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35701" y="2153986"/>
            <a:ext cx="2125980" cy="212598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D3714E15-0DC2-4DED-9F2A-CD13C33A1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59145" y="2277430"/>
            <a:ext cx="1879092" cy="187909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0" name="Google Shape;110;p26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2778516" y="2571750"/>
            <a:ext cx="1640348" cy="1270191"/>
          </a:xfrm>
          <a:prstGeom prst="rect">
            <a:avLst/>
          </a:prstGeom>
          <a:noFill/>
        </p:spPr>
      </p:pic>
      <p:sp>
        <p:nvSpPr>
          <p:cNvPr id="107" name="Google Shape;107;p26"/>
          <p:cNvSpPr txBox="1">
            <a:spLocks noGrp="1"/>
          </p:cNvSpPr>
          <p:nvPr>
            <p:ph type="body" idx="1"/>
          </p:nvPr>
        </p:nvSpPr>
        <p:spPr>
          <a:xfrm>
            <a:off x="5111786" y="3841941"/>
            <a:ext cx="3642937" cy="982724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Autofit/>
          </a:bodyPr>
          <a:lstStyle/>
          <a:p>
            <a:pPr marL="0" lvl="0" indent="0" algn="ctr" defTabSz="914400">
              <a:lnSpc>
                <a:spcPct val="16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Tamara Herrington,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Darania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Muralitharan,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Hajera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Rahman &amp; Jordan Smith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BDCCF8-FE6F-FD41-89D0-9483E821D831}"/>
              </a:ext>
            </a:extLst>
          </p:cNvPr>
          <p:cNvSpPr txBox="1"/>
          <p:nvPr/>
        </p:nvSpPr>
        <p:spPr>
          <a:xfrm>
            <a:off x="5340393" y="662759"/>
            <a:ext cx="3185725" cy="2862322"/>
          </a:xfrm>
          <a:prstGeom prst="rect">
            <a:avLst/>
          </a:prstGeom>
          <a:solidFill>
            <a:srgbClr val="030035"/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EA338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Night Owl Recipes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eemap chart&#10;&#10;Description automatically generated with medium confidence">
            <a:extLst>
              <a:ext uri="{FF2B5EF4-FFF2-40B4-BE49-F238E27FC236}">
                <a16:creationId xmlns:a16="http://schemas.microsoft.com/office/drawing/2014/main" id="{F14C99DB-EC85-1643-B68D-56DB57C4AE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545" r="50269"/>
          <a:stretch/>
        </p:blipFill>
        <p:spPr>
          <a:xfrm>
            <a:off x="193108" y="831954"/>
            <a:ext cx="5979092" cy="18662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F2CED32-8AC4-7F4E-BC78-0CC367274E32}"/>
              </a:ext>
            </a:extLst>
          </p:cNvPr>
          <p:cNvSpPr/>
          <p:nvPr/>
        </p:nvSpPr>
        <p:spPr>
          <a:xfrm>
            <a:off x="193108" y="1222037"/>
            <a:ext cx="6900990" cy="1962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SELECT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recipes.rname, </a:t>
            </a:r>
            <a:r>
              <a:rPr lang="en-GB" sz="1350" kern="1200" dirty="0">
                <a:solidFill>
                  <a:srgbClr val="00B0F0"/>
                </a:solidFill>
                <a:latin typeface="Arial" panose="020B0604020202020204" pitchFamily="34" charset="0"/>
                <a:ea typeface="+mn-ea"/>
                <a:cs typeface="+mn-cs"/>
              </a:rPr>
              <a:t>array_agg</a:t>
            </a:r>
            <a:r>
              <a:rPr lang="en-GB" sz="1350" kern="1200" dirty="0">
                <a:solidFill>
                  <a:srgbClr val="00B0F0"/>
                </a:solidFill>
                <a:latin typeface="Calibri" panose="020F0502020204030204"/>
                <a:ea typeface="+mn-ea"/>
                <a:cs typeface="+mn-cs"/>
              </a:rPr>
              <a:t> 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recipes</a:t>
            </a:r>
            <a:endParaRPr lang="en-GB" sz="135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LEFT</a:t>
            </a:r>
            <a:r>
              <a:rPr lang="en-GB" sz="135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JOIN</a:t>
            </a:r>
            <a:r>
              <a:rPr lang="en-GB" sz="135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SELECT</a:t>
            </a:r>
            <a:r>
              <a:rPr lang="en-GB" sz="135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recipes_ingredients.recipe_id AS id, </a:t>
            </a:r>
            <a:r>
              <a:rPr lang="en-GB" sz="1350" kern="1200" dirty="0">
                <a:solidFill>
                  <a:srgbClr val="00B0F0"/>
                </a:solidFill>
                <a:latin typeface="Arial" panose="020B0604020202020204" pitchFamily="34" charset="0"/>
                <a:ea typeface="+mn-ea"/>
                <a:cs typeface="+mn-cs"/>
              </a:rPr>
              <a:t>array_agg 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(ingredients.iname)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GB" sz="135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recipes_ingredients 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JOIN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ingredients ON recipes_ingredients.ingredient_id = ingredients.id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GROUP BY 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recipes_ingredients.recipe_id ) ingredients USING (id);</a:t>
            </a:r>
          </a:p>
          <a:p>
            <a:pPr defTabSz="685800">
              <a:buClrTx/>
            </a:pPr>
            <a:endParaRPr lang="en-GB" sz="135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br>
              <a:rPr lang="en-GB" sz="1350" kern="1200" dirty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rPr>
            </a:br>
            <a:endParaRPr lang="en-US" sz="135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A917C4-2308-7A4E-9495-9365832284E1}"/>
              </a:ext>
            </a:extLst>
          </p:cNvPr>
          <p:cNvSpPr/>
          <p:nvPr/>
        </p:nvSpPr>
        <p:spPr>
          <a:xfrm>
            <a:off x="-93779" y="862963"/>
            <a:ext cx="3914664" cy="34624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 defTabSz="685800">
              <a:buClrTx/>
            </a:pPr>
            <a:r>
              <a:rPr lang="en-GB" sz="1800" kern="1200" dirty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+mn-ea"/>
                <a:cs typeface="+mn-cs"/>
              </a:rPr>
              <a:t>QUERY 2: Add Ingredients to Array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63374E-7E5E-D145-8EFA-9FE3774614A0}"/>
              </a:ext>
            </a:extLst>
          </p:cNvPr>
          <p:cNvSpPr/>
          <p:nvPr/>
        </p:nvSpPr>
        <p:spPr>
          <a:xfrm>
            <a:off x="1436751" y="317769"/>
            <a:ext cx="6270499" cy="4385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 defTabSz="685800">
              <a:buClrTx/>
            </a:pPr>
            <a:r>
              <a:rPr lang="en-GB" sz="2400" kern="12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+mn-ea"/>
                <a:cs typeface="+mn-cs"/>
              </a:rPr>
              <a:t>Display Ingredients in Array and Remove Allergen</a:t>
            </a:r>
          </a:p>
        </p:txBody>
      </p:sp>
      <p:pic>
        <p:nvPicPr>
          <p:cNvPr id="8" name="Picture 7" descr="Treemap chart&#10;&#10;Description automatically generated with medium confidence">
            <a:extLst>
              <a:ext uri="{FF2B5EF4-FFF2-40B4-BE49-F238E27FC236}">
                <a16:creationId xmlns:a16="http://schemas.microsoft.com/office/drawing/2014/main" id="{6928FF1E-C8D2-4543-A3A4-9993B8EFA2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010" b="50515"/>
          <a:stretch/>
        </p:blipFill>
        <p:spPr>
          <a:xfrm>
            <a:off x="6172201" y="831955"/>
            <a:ext cx="2880366" cy="1866276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75E9FE8-8CF6-EA40-9715-8584CE9DB703}"/>
              </a:ext>
            </a:extLst>
          </p:cNvPr>
          <p:cNvGrpSpPr/>
          <p:nvPr/>
        </p:nvGrpSpPr>
        <p:grpSpPr>
          <a:xfrm>
            <a:off x="6209418" y="1026996"/>
            <a:ext cx="2810092" cy="1544755"/>
            <a:chOff x="8279223" y="1369327"/>
            <a:chExt cx="3746789" cy="205967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F22FBFE-DBD2-ED48-82FC-A5871AE577FF}"/>
                </a:ext>
              </a:extLst>
            </p:cNvPr>
            <p:cNvSpPr/>
            <p:nvPr/>
          </p:nvSpPr>
          <p:spPr>
            <a:xfrm>
              <a:off x="8379505" y="1369327"/>
              <a:ext cx="3540031" cy="2059673"/>
            </a:xfrm>
            <a:prstGeom prst="rect">
              <a:avLst/>
            </a:prstGeom>
            <a:solidFill>
              <a:srgbClr val="FFEBF4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ACD8934-585B-4F42-B924-D30C7DCD5AE3}"/>
                </a:ext>
              </a:extLst>
            </p:cNvPr>
            <p:cNvSpPr/>
            <p:nvPr/>
          </p:nvSpPr>
          <p:spPr>
            <a:xfrm>
              <a:off x="8279223" y="1444718"/>
              <a:ext cx="1960874" cy="369332"/>
            </a:xfrm>
            <a:prstGeom prst="rect">
              <a:avLst/>
            </a:prstGeom>
            <a:noFill/>
          </p:spPr>
          <p:txBody>
            <a:bodyPr wrap="square" lIns="68580" tIns="34290" rIns="68580" bIns="34290">
              <a:spAutoFit/>
            </a:bodyPr>
            <a:lstStyle/>
            <a:p>
              <a:pPr algn="ctr" defTabSz="685800">
                <a:buClrTx/>
              </a:pPr>
              <a:r>
                <a:rPr lang="en-GB" sz="1350" kern="1200" dirty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anose="020F0502020204030204"/>
                  <a:ea typeface="+mn-ea"/>
                  <a:cs typeface="+mn-cs"/>
                </a:rPr>
                <a:t>Recipe Name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D86E7D-3A47-934D-8568-5E97C2E09DA5}"/>
                </a:ext>
              </a:extLst>
            </p:cNvPr>
            <p:cNvSpPr/>
            <p:nvPr/>
          </p:nvSpPr>
          <p:spPr>
            <a:xfrm>
              <a:off x="9980930" y="1444718"/>
              <a:ext cx="1960874" cy="369332"/>
            </a:xfrm>
            <a:prstGeom prst="rect">
              <a:avLst/>
            </a:prstGeom>
            <a:noFill/>
          </p:spPr>
          <p:txBody>
            <a:bodyPr wrap="square" lIns="68580" tIns="34290" rIns="68580" bIns="34290">
              <a:spAutoFit/>
            </a:bodyPr>
            <a:lstStyle/>
            <a:p>
              <a:pPr algn="ctr" defTabSz="685800">
                <a:buClrTx/>
              </a:pPr>
              <a:r>
                <a:rPr lang="en-GB" sz="1350" kern="1200" dirty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anose="020F0502020204030204"/>
                  <a:ea typeface="+mn-ea"/>
                  <a:cs typeface="+mn-cs"/>
                </a:rPr>
                <a:t>Array_Agg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52187A9-4B50-8344-A9D2-19532D9E4ED1}"/>
                </a:ext>
              </a:extLst>
            </p:cNvPr>
            <p:cNvCxnSpPr>
              <a:cxnSpLocks/>
            </p:cNvCxnSpPr>
            <p:nvPr/>
          </p:nvCxnSpPr>
          <p:spPr>
            <a:xfrm>
              <a:off x="10118604" y="1444717"/>
              <a:ext cx="0" cy="1803809"/>
            </a:xfrm>
            <a:prstGeom prst="line">
              <a:avLst/>
            </a:prstGeom>
            <a:ln>
              <a:solidFill>
                <a:srgbClr val="FF9EDD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07BE9B0-2B8D-0A44-B2E0-67C9942D3D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99424" y="1914473"/>
              <a:ext cx="3267856" cy="0"/>
            </a:xfrm>
            <a:prstGeom prst="line">
              <a:avLst/>
            </a:prstGeom>
            <a:ln>
              <a:solidFill>
                <a:srgbClr val="FF9EDD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703F3D3-60ED-8C4E-8A56-7887E8361AAE}"/>
                </a:ext>
              </a:extLst>
            </p:cNvPr>
            <p:cNvSpPr txBox="1"/>
            <p:nvPr/>
          </p:nvSpPr>
          <p:spPr>
            <a:xfrm>
              <a:off x="8503287" y="2070754"/>
              <a:ext cx="1584119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Pasta </a:t>
              </a:r>
            </a:p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Fish &amp; Chips</a:t>
              </a:r>
            </a:p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Omelette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F21F4A-9E00-BD48-8291-17B15B0A6EEC}"/>
                </a:ext>
              </a:extLst>
            </p:cNvPr>
            <p:cNvSpPr txBox="1"/>
            <p:nvPr/>
          </p:nvSpPr>
          <p:spPr>
            <a:xfrm>
              <a:off x="10087406" y="2063480"/>
              <a:ext cx="1938606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{Pasta, Cheese} </a:t>
              </a:r>
            </a:p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{Fish, Chips}</a:t>
              </a:r>
            </a:p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{Egg, Seasoning} </a:t>
              </a:r>
            </a:p>
          </p:txBody>
        </p:sp>
      </p:grpSp>
      <p:pic>
        <p:nvPicPr>
          <p:cNvPr id="24" name="Picture 23" descr="Treemap chart&#10;&#10;Description automatically generated with medium confidence">
            <a:extLst>
              <a:ext uri="{FF2B5EF4-FFF2-40B4-BE49-F238E27FC236}">
                <a16:creationId xmlns:a16="http://schemas.microsoft.com/office/drawing/2014/main" id="{8F94824A-31A3-D94E-8863-93134FEF0E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545" r="50269"/>
          <a:stretch/>
        </p:blipFill>
        <p:spPr>
          <a:xfrm>
            <a:off x="193108" y="2817428"/>
            <a:ext cx="5979092" cy="216605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4F8A5AA0-1618-6146-B832-7DDE99CE62B2}"/>
              </a:ext>
            </a:extLst>
          </p:cNvPr>
          <p:cNvSpPr/>
          <p:nvPr/>
        </p:nvSpPr>
        <p:spPr>
          <a:xfrm>
            <a:off x="-149368" y="2827607"/>
            <a:ext cx="3240643" cy="34624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 defTabSz="685800">
              <a:buClrTx/>
            </a:pPr>
            <a:r>
              <a:rPr lang="en-GB" sz="1800" kern="1200" dirty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+mn-ea"/>
                <a:cs typeface="+mn-cs"/>
              </a:rPr>
              <a:t>QUERY 3: Remove Lactose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CF2F0E-7C84-1A42-B2D9-C33DCD60503A}"/>
              </a:ext>
            </a:extLst>
          </p:cNvPr>
          <p:cNvSpPr/>
          <p:nvPr/>
        </p:nvSpPr>
        <p:spPr>
          <a:xfrm>
            <a:off x="193108" y="3258277"/>
            <a:ext cx="690099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SELECT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recipes.rname, array_agg</a:t>
            </a:r>
            <a:r>
              <a:rPr lang="en-GB" sz="1350" kern="1200" dirty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rPr>
              <a:t> 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recipes</a:t>
            </a:r>
            <a:endParaRPr lang="en-GB" sz="135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LEFT</a:t>
            </a:r>
            <a:r>
              <a:rPr lang="en-GB" sz="135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JOIN</a:t>
            </a:r>
            <a:r>
              <a:rPr lang="en-GB" sz="135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SELECT</a:t>
            </a:r>
            <a:r>
              <a:rPr lang="en-GB" sz="135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recipes_ingredients.recipe_id AS id, array_agg (ingredients.iname)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GB" sz="135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recipes_ingredients 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WHERE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GB" sz="1350" kern="1200" dirty="0">
                <a:solidFill>
                  <a:srgbClr val="00B0F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ingredients.allergy_category != 'lactose'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JOIN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ingredients ON recipes_ingredients.ingredient_id = ingredients.id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GROUP BY 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recipes_ingredients.recipe_id ) ingredients USING (id);</a:t>
            </a:r>
          </a:p>
          <a:p>
            <a:pPr defTabSz="685800">
              <a:buClrTx/>
            </a:pPr>
            <a:endParaRPr lang="en-GB" sz="135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br>
              <a:rPr lang="en-GB" sz="1350" kern="1200" dirty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rPr>
            </a:br>
            <a:endParaRPr lang="en-US" sz="135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8" name="Picture 27" descr="Treemap chart&#10;&#10;Description automatically generated with medium confidence">
            <a:extLst>
              <a:ext uri="{FF2B5EF4-FFF2-40B4-BE49-F238E27FC236}">
                <a16:creationId xmlns:a16="http://schemas.microsoft.com/office/drawing/2014/main" id="{EA55B1E9-C98E-404B-B83E-DAB410A05E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010" b="50515"/>
          <a:stretch/>
        </p:blipFill>
        <p:spPr>
          <a:xfrm>
            <a:off x="6172201" y="2823333"/>
            <a:ext cx="2880366" cy="216014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0DD33B08-DD78-A646-947B-243C380DFB1E}"/>
              </a:ext>
            </a:extLst>
          </p:cNvPr>
          <p:cNvGrpSpPr/>
          <p:nvPr/>
        </p:nvGrpSpPr>
        <p:grpSpPr>
          <a:xfrm>
            <a:off x="6209418" y="3031770"/>
            <a:ext cx="2842663" cy="1793961"/>
            <a:chOff x="8279223" y="1369327"/>
            <a:chExt cx="3790217" cy="205967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80A4673-D884-7D49-996A-3C1A0309CCCD}"/>
                </a:ext>
              </a:extLst>
            </p:cNvPr>
            <p:cNvSpPr/>
            <p:nvPr/>
          </p:nvSpPr>
          <p:spPr>
            <a:xfrm>
              <a:off x="8379505" y="1369327"/>
              <a:ext cx="3540031" cy="2059673"/>
            </a:xfrm>
            <a:prstGeom prst="rect">
              <a:avLst/>
            </a:prstGeom>
            <a:solidFill>
              <a:srgbClr val="FFEBF4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0407DD8-D6B6-174C-8363-24EC97B56CE3}"/>
                </a:ext>
              </a:extLst>
            </p:cNvPr>
            <p:cNvSpPr/>
            <p:nvPr/>
          </p:nvSpPr>
          <p:spPr>
            <a:xfrm>
              <a:off x="8279223" y="1444717"/>
              <a:ext cx="1960874" cy="318027"/>
            </a:xfrm>
            <a:prstGeom prst="rect">
              <a:avLst/>
            </a:prstGeom>
            <a:noFill/>
          </p:spPr>
          <p:txBody>
            <a:bodyPr wrap="square" lIns="68580" tIns="34290" rIns="68580" bIns="34290">
              <a:spAutoFit/>
            </a:bodyPr>
            <a:lstStyle/>
            <a:p>
              <a:pPr algn="ctr" defTabSz="685800">
                <a:buClrTx/>
              </a:pPr>
              <a:r>
                <a:rPr lang="en-GB" sz="1350" kern="1200" dirty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anose="020F0502020204030204"/>
                  <a:ea typeface="+mn-ea"/>
                  <a:cs typeface="+mn-cs"/>
                </a:rPr>
                <a:t>Recipe Name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B12B19D-1C8F-4944-B1A6-CAAC253E4D3F}"/>
                </a:ext>
              </a:extLst>
            </p:cNvPr>
            <p:cNvSpPr/>
            <p:nvPr/>
          </p:nvSpPr>
          <p:spPr>
            <a:xfrm>
              <a:off x="9980930" y="1444717"/>
              <a:ext cx="1960874" cy="318027"/>
            </a:xfrm>
            <a:prstGeom prst="rect">
              <a:avLst/>
            </a:prstGeom>
            <a:noFill/>
          </p:spPr>
          <p:txBody>
            <a:bodyPr wrap="square" lIns="68580" tIns="34290" rIns="68580" bIns="34290">
              <a:spAutoFit/>
            </a:bodyPr>
            <a:lstStyle/>
            <a:p>
              <a:pPr algn="ctr" defTabSz="685800">
                <a:buClrTx/>
              </a:pPr>
              <a:r>
                <a:rPr lang="en-GB" sz="1350" kern="1200" dirty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anose="020F0502020204030204"/>
                  <a:ea typeface="+mn-ea"/>
                  <a:cs typeface="+mn-cs"/>
                </a:rPr>
                <a:t>Array_Agg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3C691D-6F61-4E42-9EFA-ADE5984BF560}"/>
                </a:ext>
              </a:extLst>
            </p:cNvPr>
            <p:cNvCxnSpPr>
              <a:cxnSpLocks/>
            </p:cNvCxnSpPr>
            <p:nvPr/>
          </p:nvCxnSpPr>
          <p:spPr>
            <a:xfrm>
              <a:off x="10118604" y="1444717"/>
              <a:ext cx="0" cy="1803809"/>
            </a:xfrm>
            <a:prstGeom prst="line">
              <a:avLst/>
            </a:prstGeom>
            <a:ln>
              <a:solidFill>
                <a:srgbClr val="FF9EDD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6CB32B0-6C88-054A-A646-B54D197957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99424" y="1914473"/>
              <a:ext cx="3267856" cy="0"/>
            </a:xfrm>
            <a:prstGeom prst="line">
              <a:avLst/>
            </a:prstGeom>
            <a:ln>
              <a:solidFill>
                <a:srgbClr val="FF9EDD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C8278E5-AA2C-C648-BC79-680506382048}"/>
                </a:ext>
              </a:extLst>
            </p:cNvPr>
            <p:cNvSpPr txBox="1"/>
            <p:nvPr/>
          </p:nvSpPr>
          <p:spPr>
            <a:xfrm>
              <a:off x="8503287" y="2070753"/>
              <a:ext cx="1584119" cy="901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Pasta </a:t>
              </a:r>
            </a:p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Fish &amp; Chips</a:t>
              </a:r>
            </a:p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Omelette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A1B23C1-6D69-504F-87BC-C659A6936C1C}"/>
                </a:ext>
              </a:extLst>
            </p:cNvPr>
            <p:cNvSpPr txBox="1"/>
            <p:nvPr/>
          </p:nvSpPr>
          <p:spPr>
            <a:xfrm>
              <a:off x="10130834" y="2070753"/>
              <a:ext cx="1938606" cy="901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{Pasta} </a:t>
              </a:r>
            </a:p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{Fish, Chips}</a:t>
              </a:r>
            </a:p>
            <a:p>
              <a:pPr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{Egg, Seasoning} </a:t>
              </a:r>
            </a:p>
          </p:txBody>
        </p:sp>
      </p:grpSp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691F303D-2179-0A48-A39C-3D2F7C9BA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787"/>
            <a:ext cx="1106556" cy="829175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A755961-0CB0-0947-A479-BDA8C91E5594}"/>
              </a:ext>
            </a:extLst>
          </p:cNvPr>
          <p:cNvSpPr/>
          <p:nvPr/>
        </p:nvSpPr>
        <p:spPr>
          <a:xfrm>
            <a:off x="0" y="9236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75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allAtOnce" bldLvl="5"/>
      <p:bldP spid="26" grpId="0" build="allAtOnce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reemap chart&#10;&#10;Description automatically generated with medium confidence">
            <a:extLst>
              <a:ext uri="{FF2B5EF4-FFF2-40B4-BE49-F238E27FC236}">
                <a16:creationId xmlns:a16="http://schemas.microsoft.com/office/drawing/2014/main" id="{938BF418-E73C-344C-998F-AD595B162C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545" r="50269"/>
          <a:stretch/>
        </p:blipFill>
        <p:spPr>
          <a:xfrm>
            <a:off x="126690" y="776509"/>
            <a:ext cx="5359710" cy="4125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55FB4B5-6552-C546-A5CA-286B9A14EC28}"/>
              </a:ext>
            </a:extLst>
          </p:cNvPr>
          <p:cNvSpPr/>
          <p:nvPr/>
        </p:nvSpPr>
        <p:spPr>
          <a:xfrm>
            <a:off x="-116881" y="863138"/>
            <a:ext cx="3240643" cy="34624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 defTabSz="685800">
              <a:buClrTx/>
            </a:pPr>
            <a:r>
              <a:rPr lang="en-GB" sz="1800" kern="1200" dirty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+mn-ea"/>
                <a:cs typeface="+mn-cs"/>
              </a:rPr>
              <a:t>QUERY x : Remove Lactose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760EE7-BF23-B441-B4DE-02CC2F2EFDF2}"/>
              </a:ext>
            </a:extLst>
          </p:cNvPr>
          <p:cNvSpPr/>
          <p:nvPr/>
        </p:nvSpPr>
        <p:spPr>
          <a:xfrm>
            <a:off x="194714" y="1295386"/>
            <a:ext cx="5768901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WITH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GB" sz="1350" b="1" kern="1200" dirty="0">
                <a:solidFill>
                  <a:srgbClr val="00B0F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cte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AS</a:t>
            </a:r>
            <a:r>
              <a:rPr lang="en-GB" sz="1350" b="1" kern="1200" dirty="0">
                <a:solidFill>
                  <a:srgbClr val="FFC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(</a:t>
            </a:r>
            <a:endParaRPr lang="en-GB" sz="1350" kern="1200" dirty="0">
              <a:solidFill>
                <a:srgbClr val="FFC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SELECT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id, recipes.rname, iname, allergy</a:t>
            </a:r>
            <a: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FROM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recipes</a:t>
            </a:r>
            <a:endParaRPr lang="en-GB" sz="1350" kern="1200" dirty="0">
              <a:solidFill>
                <a:prstClr val="white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LEFT JOIN  </a:t>
            </a:r>
            <a:r>
              <a:rPr lang="en-GB" sz="1350" b="1" kern="1200" dirty="0">
                <a:solidFill>
                  <a:srgbClr val="00B05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(</a:t>
            </a:r>
            <a:endParaRPr lang="en-GB" sz="1350" kern="1200" dirty="0">
              <a:solidFill>
                <a:srgbClr val="00B05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   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SELECT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recipes_ingredients.recipe_id AS id, 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	      array_agg(ingredients.iname) AS iname, 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               array_agg(ingredients.allergy_category) AS allergy	      		</a:t>
            </a:r>
            <a:b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   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FROM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  recipes_ingredients</a:t>
            </a:r>
            <a:endParaRPr lang="en-GB" sz="1350" kern="1200" dirty="0">
              <a:solidFill>
                <a:prstClr val="white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   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JOIN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  ingredients ON recipes_ingredients.ingredient_id =     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           ingredients.id</a:t>
            </a: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   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GROUP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 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BY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recipes_ingredients.recipe_id</a:t>
            </a:r>
            <a:endParaRPr lang="en-GB" sz="1350" kern="1200" dirty="0">
              <a:solidFill>
                <a:prstClr val="white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   </a:t>
            </a:r>
            <a:r>
              <a:rPr lang="en-GB" sz="1350" b="1" kern="1200" dirty="0">
                <a:solidFill>
                  <a:srgbClr val="00B05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ingredients USING (id)</a:t>
            </a:r>
            <a:endParaRPr lang="en-GB" sz="1350" kern="1200" dirty="0">
              <a:solidFill>
                <a:prstClr val="white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   </a:t>
            </a:r>
            <a:r>
              <a:rPr lang="en-GB" sz="1350" b="1" kern="1200" dirty="0">
                <a:solidFill>
                  <a:srgbClr val="FFC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 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                              </a:t>
            </a:r>
            <a:endParaRPr lang="en-GB" sz="1350" kern="1200" dirty="0">
              <a:solidFill>
                <a:prstClr val="white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SELECT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GB" sz="1350" b="1" kern="1200" dirty="0">
                <a:solidFill>
                  <a:srgbClr val="00B0F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cte.rname, cte.iname</a:t>
            </a:r>
            <a:endParaRPr lang="en-GB" sz="1350" kern="1200" dirty="0">
              <a:solidFill>
                <a:srgbClr val="00B0F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FROM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GB" sz="1350" b="1" kern="1200" dirty="0">
                <a:solidFill>
                  <a:srgbClr val="00B0F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cte</a:t>
            </a:r>
            <a:endParaRPr lang="en-GB" sz="1350" kern="1200" dirty="0">
              <a:solidFill>
                <a:srgbClr val="00B0F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 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WHERE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NOT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GB" sz="1350" b="1" kern="1200" dirty="0">
                <a:solidFill>
                  <a:srgbClr val="00B0F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cte.allergy @&gt; '{lactose}'; 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</a:t>
            </a:r>
            <a:endParaRPr lang="en-GB" sz="1350" kern="1200" dirty="0">
              <a:solidFill>
                <a:prstClr val="white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685800">
              <a:buClrTx/>
            </a:pPr>
            <a:br>
              <a:rPr lang="en-GB" sz="135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endParaRPr lang="en-US" sz="1350" kern="1200" dirty="0">
              <a:solidFill>
                <a:prstClr val="white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9EFACA-2371-9A48-915E-5688C77ACF00}"/>
              </a:ext>
            </a:extLst>
          </p:cNvPr>
          <p:cNvGrpSpPr/>
          <p:nvPr/>
        </p:nvGrpSpPr>
        <p:grpSpPr>
          <a:xfrm>
            <a:off x="5776668" y="1126089"/>
            <a:ext cx="3240643" cy="1827859"/>
            <a:chOff x="7701272" y="1663368"/>
            <a:chExt cx="4156849" cy="2437145"/>
          </a:xfrm>
        </p:grpSpPr>
        <p:pic>
          <p:nvPicPr>
            <p:cNvPr id="10" name="Picture 9" descr="Treemap chart&#10;&#10;Description automatically generated with medium confidence">
              <a:extLst>
                <a:ext uri="{FF2B5EF4-FFF2-40B4-BE49-F238E27FC236}">
                  <a16:creationId xmlns:a16="http://schemas.microsoft.com/office/drawing/2014/main" id="{292F5F9A-2831-C64E-BA81-25F1ABA7BB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1010" b="50515"/>
            <a:stretch/>
          </p:blipFill>
          <p:spPr>
            <a:xfrm>
              <a:off x="7701272" y="1663368"/>
              <a:ext cx="3840488" cy="2437145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2C1BFE4-29BA-7147-82A7-700D9159486B}"/>
                </a:ext>
              </a:extLst>
            </p:cNvPr>
            <p:cNvGrpSpPr/>
            <p:nvPr/>
          </p:nvGrpSpPr>
          <p:grpSpPr>
            <a:xfrm>
              <a:off x="7750894" y="1923422"/>
              <a:ext cx="4107227" cy="1934203"/>
              <a:chOff x="8279223" y="1369327"/>
              <a:chExt cx="4107227" cy="2059673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A562ECA-8305-D247-A1F1-5688433565BF}"/>
                  </a:ext>
                </a:extLst>
              </p:cNvPr>
              <p:cNvSpPr/>
              <p:nvPr/>
            </p:nvSpPr>
            <p:spPr>
              <a:xfrm>
                <a:off x="8379505" y="1369327"/>
                <a:ext cx="3540031" cy="2059673"/>
              </a:xfrm>
              <a:prstGeom prst="rect">
                <a:avLst/>
              </a:prstGeom>
              <a:solidFill>
                <a:srgbClr val="FFEBF4"/>
              </a:solidFill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85800">
                  <a:buClrTx/>
                </a:pPr>
                <a:endParaRPr lang="en-US" sz="1350" kern="12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A607B95-25B1-4146-B9A0-D7681CEFE29E}"/>
                  </a:ext>
                </a:extLst>
              </p:cNvPr>
              <p:cNvSpPr/>
              <p:nvPr/>
            </p:nvSpPr>
            <p:spPr>
              <a:xfrm>
                <a:off x="8279223" y="1444717"/>
                <a:ext cx="1960874" cy="393290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>
                <a:spAutoFit/>
              </a:bodyPr>
              <a:lstStyle/>
              <a:p>
                <a:pPr algn="ctr" defTabSz="685800">
                  <a:buClrTx/>
                </a:pPr>
                <a:r>
                  <a:rPr lang="en-GB" sz="1350" kern="1200" dirty="0">
                    <a:ln w="0"/>
                    <a:solidFill>
                      <a:srgbClr val="002060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Calibri" panose="020F0502020204030204"/>
                    <a:ea typeface="+mn-ea"/>
                    <a:cs typeface="+mn-cs"/>
                  </a:rPr>
                  <a:t>Recipe Name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CDCC8CE-9D12-5C4F-A23C-062D69BFD2A5}"/>
                  </a:ext>
                </a:extLst>
              </p:cNvPr>
              <p:cNvSpPr/>
              <p:nvPr/>
            </p:nvSpPr>
            <p:spPr>
              <a:xfrm>
                <a:off x="9980929" y="1444717"/>
                <a:ext cx="1960874" cy="393290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>
                <a:spAutoFit/>
              </a:bodyPr>
              <a:lstStyle/>
              <a:p>
                <a:pPr algn="ctr" defTabSz="685800">
                  <a:buClrTx/>
                </a:pPr>
                <a:r>
                  <a:rPr lang="en-GB" sz="1350" kern="1200" dirty="0">
                    <a:ln w="0"/>
                    <a:solidFill>
                      <a:srgbClr val="002060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Calibri" panose="020F0502020204030204"/>
                    <a:ea typeface="+mn-ea"/>
                    <a:cs typeface="+mn-cs"/>
                  </a:rPr>
                  <a:t>Array_Agg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C2CDE023-259B-1347-A2B5-294F5D9E4D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18604" y="1444717"/>
                <a:ext cx="0" cy="1803809"/>
              </a:xfrm>
              <a:prstGeom prst="line">
                <a:avLst/>
              </a:prstGeom>
              <a:ln>
                <a:solidFill>
                  <a:srgbClr val="FF9EDD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C848779-EAEA-F34E-8B07-3E14D8D539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499424" y="1914473"/>
                <a:ext cx="3267856" cy="0"/>
              </a:xfrm>
              <a:prstGeom prst="line">
                <a:avLst/>
              </a:prstGeom>
              <a:ln>
                <a:solidFill>
                  <a:srgbClr val="FF9EDD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C0FCF41-07C5-CB46-B7A0-BBB0F9A32B70}"/>
                  </a:ext>
                </a:extLst>
              </p:cNvPr>
              <p:cNvSpPr txBox="1"/>
              <p:nvPr/>
            </p:nvSpPr>
            <p:spPr>
              <a:xfrm>
                <a:off x="8503287" y="2070754"/>
                <a:ext cx="1682026" cy="7865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>
                  <a:buClrTx/>
                </a:pPr>
                <a:r>
                  <a:rPr lang="en-US" sz="1500" kern="1200" dirty="0">
                    <a:solidFill>
                      <a:prstClr val="black"/>
                    </a:solidFill>
                    <a:latin typeface="Calibri" panose="020F0502020204030204"/>
                    <a:ea typeface="+mn-ea"/>
                    <a:cs typeface="+mn-cs"/>
                  </a:rPr>
                  <a:t>Fish &amp; Chips</a:t>
                </a:r>
              </a:p>
              <a:p>
                <a:pPr defTabSz="685800">
                  <a:buClrTx/>
                </a:pPr>
                <a:r>
                  <a:rPr lang="en-US" sz="1500" kern="1200" dirty="0">
                    <a:solidFill>
                      <a:prstClr val="black"/>
                    </a:solidFill>
                    <a:latin typeface="Calibri" panose="020F0502020204030204"/>
                    <a:ea typeface="+mn-ea"/>
                    <a:cs typeface="+mn-cs"/>
                  </a:rPr>
                  <a:t>Omelette 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25C5EE9-47BD-754F-9920-B9D4321477BE}"/>
                  </a:ext>
                </a:extLst>
              </p:cNvPr>
              <p:cNvSpPr txBox="1"/>
              <p:nvPr/>
            </p:nvSpPr>
            <p:spPr>
              <a:xfrm>
                <a:off x="10130833" y="2070754"/>
                <a:ext cx="2255617" cy="7865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>
                  <a:buClrTx/>
                </a:pPr>
                <a:r>
                  <a:rPr lang="en-US" sz="1500" kern="1200" dirty="0">
                    <a:solidFill>
                      <a:prstClr val="black"/>
                    </a:solidFill>
                    <a:latin typeface="Calibri" panose="020F0502020204030204"/>
                    <a:ea typeface="+mn-ea"/>
                    <a:cs typeface="+mn-cs"/>
                  </a:rPr>
                  <a:t>{Fish, Chips}</a:t>
                </a:r>
              </a:p>
              <a:p>
                <a:pPr defTabSz="685800">
                  <a:buClrTx/>
                </a:pPr>
                <a:r>
                  <a:rPr lang="en-US" sz="1500" kern="1200" dirty="0">
                    <a:solidFill>
                      <a:prstClr val="black"/>
                    </a:solidFill>
                    <a:latin typeface="Calibri" panose="020F0502020204030204"/>
                    <a:ea typeface="+mn-ea"/>
                    <a:cs typeface="+mn-cs"/>
                  </a:rPr>
                  <a:t>{Egg, Seasoning} </a:t>
                </a:r>
              </a:p>
            </p:txBody>
          </p:sp>
        </p:grp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02E51B4F-F87B-B04F-94B5-4101879CF68C}"/>
              </a:ext>
            </a:extLst>
          </p:cNvPr>
          <p:cNvSpPr/>
          <p:nvPr/>
        </p:nvSpPr>
        <p:spPr>
          <a:xfrm>
            <a:off x="6400852" y="813135"/>
            <a:ext cx="1800942" cy="3000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 defTabSz="685800">
              <a:buClrTx/>
            </a:pPr>
            <a:r>
              <a:rPr lang="en-GB" sz="1500" kern="12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+mn-ea"/>
                <a:cs typeface="+mn-cs"/>
              </a:rPr>
              <a:t>CTE Query Successful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B3B637A-6C95-8C41-8215-8C39A2BD51F5}"/>
              </a:ext>
            </a:extLst>
          </p:cNvPr>
          <p:cNvSpPr/>
          <p:nvPr/>
        </p:nvSpPr>
        <p:spPr>
          <a:xfrm>
            <a:off x="2054234" y="240781"/>
            <a:ext cx="4135427" cy="4385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 defTabSz="685800">
              <a:buClrTx/>
            </a:pPr>
            <a:r>
              <a:rPr lang="en-GB" sz="2400" kern="12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+mn-ea"/>
                <a:cs typeface="+mn-cs"/>
              </a:rPr>
              <a:t>Common Table Expression (CTE)</a:t>
            </a:r>
          </a:p>
        </p:txBody>
      </p:sp>
      <p:pic>
        <p:nvPicPr>
          <p:cNvPr id="24" name="Picture 23" descr="Treemap chart&#10;&#10;Description automatically generated with medium confidence">
            <a:extLst>
              <a:ext uri="{FF2B5EF4-FFF2-40B4-BE49-F238E27FC236}">
                <a16:creationId xmlns:a16="http://schemas.microsoft.com/office/drawing/2014/main" id="{30298E3F-0A32-144B-8CF2-F52C1FE54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545" r="50269"/>
          <a:stretch/>
        </p:blipFill>
        <p:spPr>
          <a:xfrm>
            <a:off x="5842594" y="4195560"/>
            <a:ext cx="2861651" cy="62928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BB49B3F-6EFB-7146-AD73-DF290B7E97E8}"/>
              </a:ext>
            </a:extLst>
          </p:cNvPr>
          <p:cNvSpPr/>
          <p:nvPr/>
        </p:nvSpPr>
        <p:spPr>
          <a:xfrm>
            <a:off x="5842594" y="4371702"/>
            <a:ext cx="2996333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>
              <a:buClrTx/>
            </a:pP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WHERE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GB" sz="135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NOT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cte.allergy @&gt; ‘{</a:t>
            </a:r>
            <a:r>
              <a:rPr lang="en-GB" sz="1350" b="1" kern="1200" dirty="0">
                <a:solidFill>
                  <a:srgbClr val="00B0F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?</a:t>
            </a:r>
            <a:r>
              <a:rPr lang="en-GB" sz="1350" b="1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}';  </a:t>
            </a:r>
            <a:endParaRPr lang="en-US" sz="135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579B92E7-A337-E946-9FB2-4E21EEEA7DE4}"/>
              </a:ext>
            </a:extLst>
          </p:cNvPr>
          <p:cNvSpPr/>
          <p:nvPr/>
        </p:nvSpPr>
        <p:spPr>
          <a:xfrm>
            <a:off x="5026341" y="4312336"/>
            <a:ext cx="782241" cy="45314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8" name="Picture 27" descr="A picture containing text&#10;&#10;Description automatically generated">
            <a:extLst>
              <a:ext uri="{FF2B5EF4-FFF2-40B4-BE49-F238E27FC236}">
                <a16:creationId xmlns:a16="http://schemas.microsoft.com/office/drawing/2014/main" id="{C0508C6C-946C-DC44-826A-43D415F41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448" y="3052106"/>
            <a:ext cx="1603169" cy="120130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2EB96C9-9B60-3D4B-AC2F-CBB752A9DF7F}"/>
              </a:ext>
            </a:extLst>
          </p:cNvPr>
          <p:cNvSpPr/>
          <p:nvPr/>
        </p:nvSpPr>
        <p:spPr>
          <a:xfrm>
            <a:off x="0" y="9236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27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  <p:bldP spid="9" grpId="0"/>
      <p:bldP spid="25" grpId="0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/>
        </p:nvSpPr>
        <p:spPr>
          <a:xfrm>
            <a:off x="908700" y="1274500"/>
            <a:ext cx="7923600" cy="985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@GetMapping</a:t>
            </a:r>
            <a:endParaRPr sz="1300" b="1">
              <a:solidFill>
                <a:srgbClr val="000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287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en" sz="13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List&lt;RiTwo&gt; listRi(User user,</a:t>
            </a:r>
            <a:r>
              <a:rPr lang="en" sz="1300" b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@RequestParam 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String allergen) {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300" b="1">
                <a:solidFill>
                  <a:srgbClr val="D3287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3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00" b="1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riService</a:t>
            </a:r>
            <a:r>
              <a:rPr lang="en" sz="1300" b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getRiTwo(user);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8" name="Google Shape;198;p37"/>
          <p:cNvSpPr txBox="1"/>
          <p:nvPr/>
        </p:nvSpPr>
        <p:spPr>
          <a:xfrm>
            <a:off x="2315850" y="2757775"/>
            <a:ext cx="4512300" cy="1554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”””                            </a:t>
            </a:r>
            <a:endParaRPr sz="1100" b="1" dirty="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rgbClr val="00B05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" sz="1100" b="1" dirty="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cte.rname</a:t>
            </a:r>
            <a:r>
              <a:rPr lang="en" sz="1100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cte.iname</a:t>
            </a:r>
            <a:endParaRPr sz="1100" dirty="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 dirty="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rgbClr val="00B05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100" b="1" dirty="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cte</a:t>
            </a:r>
            <a:endParaRPr sz="1100" dirty="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rgbClr val="00B05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WHERE NOT </a:t>
            </a:r>
            <a:r>
              <a:rPr lang="en" sz="1100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cte.allergy</a:t>
            </a:r>
            <a:r>
              <a:rPr lang="en" sz="1100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@&gt; ‘{</a:t>
            </a:r>
            <a:r>
              <a:rPr lang="en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en" sz="1100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}’;  </a:t>
            </a:r>
            <a:r>
              <a:rPr lang="en" sz="1100" dirty="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 b="1" dirty="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</a:t>
            </a:r>
            <a:endParaRPr sz="1100" b="1" dirty="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”””            </a:t>
            </a:r>
            <a:endParaRPr sz="1100" dirty="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009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00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 b="1" dirty="0" err="1">
                <a:solidFill>
                  <a:srgbClr val="351C75"/>
                </a:solidFill>
                <a:highlight>
                  <a:srgbClr val="FFFFFF"/>
                </a:highlight>
              </a:rPr>
              <a:t>jdbcTemplate</a:t>
            </a:r>
            <a:r>
              <a:rPr lang="en" sz="1100" dirty="0" err="1">
                <a:solidFill>
                  <a:schemeClr val="dk1"/>
                </a:solidFill>
                <a:highlight>
                  <a:srgbClr val="FFFFFF"/>
                </a:highlight>
              </a:rPr>
              <a:t>.query</a:t>
            </a:r>
            <a:r>
              <a:rPr lang="en" sz="1100" dirty="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" sz="1100" dirty="0" err="1">
                <a:solidFill>
                  <a:schemeClr val="dk1"/>
                </a:solidFill>
                <a:highlight>
                  <a:srgbClr val="FFFFFF"/>
                </a:highlight>
              </a:rPr>
              <a:t>sql</a:t>
            </a:r>
            <a:r>
              <a:rPr lang="en" sz="1100" dirty="0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lang="en" sz="1100" b="1" dirty="0">
                <a:solidFill>
                  <a:srgbClr val="351C75"/>
                </a:solidFill>
                <a:highlight>
                  <a:srgbClr val="FFFFFF"/>
                </a:highlight>
              </a:rPr>
              <a:t>new</a:t>
            </a:r>
            <a:r>
              <a:rPr lang="en" sz="1100" b="1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1100" dirty="0" err="1">
                <a:solidFill>
                  <a:schemeClr val="dk1"/>
                </a:solidFill>
                <a:highlight>
                  <a:srgbClr val="FFFFFF"/>
                </a:highlight>
              </a:rPr>
              <a:t>RiTwoRowMapper</a:t>
            </a:r>
            <a:r>
              <a:rPr lang="en" sz="1100" dirty="0">
                <a:solidFill>
                  <a:schemeClr val="dk1"/>
                </a:solidFill>
                <a:highlight>
                  <a:srgbClr val="FFFFFF"/>
                </a:highlight>
              </a:rPr>
              <a:t>());</a:t>
            </a:r>
            <a:endParaRPr sz="11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199" name="Google Shape;199;p37"/>
          <p:cNvSpPr txBox="1">
            <a:spLocks noGrp="1"/>
          </p:cNvSpPr>
          <p:nvPr>
            <p:ph type="title" idx="4294967295"/>
          </p:nvPr>
        </p:nvSpPr>
        <p:spPr>
          <a:xfrm>
            <a:off x="311700" y="288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>
                <a:latin typeface="EB Garamond"/>
                <a:ea typeface="EB Garamond"/>
                <a:cs typeface="EB Garamond"/>
                <a:sym typeface="EB Garamond"/>
              </a:rPr>
              <a:t>Implementing User Input to psql Query</a:t>
            </a:r>
            <a:endParaRPr sz="2620"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00" name="Google Shape;2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1350" y="4126525"/>
            <a:ext cx="1217551" cy="91314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8139935-F7B6-6E48-97E3-620440297A74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F63F042A-F5F7-4D41-805B-657AAB1CE844}"/>
              </a:ext>
            </a:extLst>
          </p:cNvPr>
          <p:cNvSpPr/>
          <p:nvPr/>
        </p:nvSpPr>
        <p:spPr>
          <a:xfrm rot="2856834">
            <a:off x="4846425" y="3096264"/>
            <a:ext cx="261078" cy="409043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/>
        </p:nvSpPr>
        <p:spPr>
          <a:xfrm>
            <a:off x="179550" y="1262725"/>
            <a:ext cx="8784900" cy="37557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en" sz="10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 b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List&lt;RiTwo&gt; selectRiTwo(User user) {</a:t>
            </a:r>
            <a:endParaRPr sz="1000" b="1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String sql =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"""  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WITH cte AS (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SELECT id, recipes.rname, iname, allergy, recipes.cuisine, recipes.vegetarian, recipes.vegan, recipes.meat_only, recipes.pescatarian, recipes.meal_type, recipes.spice_rating, recipes.cooking_time_mins, recipes.instructions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FROM recipes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LEFT JOIN  (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SELECT recipes_ingredients.recipe_id AS id, array_agg(ingredients.iname) AS iname, array_agg(ingredients.allergy_category) AS allergy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FROM   recipes_ingredients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JOIN   ingredients ON recipes_ingredients.ingredient_id = ingredients.id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GROUP  BY recipes_ingredients.recipe_id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) ingredients USING (id)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)                                 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SELECT cte.rname, cte.iname, cte.cuisine, cte.vegetarian, cte.vegan, cte.meat_only, cte.pescatarian, cte.meal_type, cte.spice_rating, cte.cooking_time_mins, cte.instructions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FROM cte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WHERE NOT cte.allergy @&gt; </a:t>
            </a:r>
            <a:r>
              <a:rPr lang="en" sz="1000" b="1">
                <a:solidFill>
                  <a:schemeClr val="dk1"/>
                </a:solidFill>
                <a:highlight>
                  <a:srgbClr val="FF43A0"/>
                </a:highlight>
                <a:latin typeface="Courier New"/>
                <a:ea typeface="Courier New"/>
                <a:cs typeface="Courier New"/>
                <a:sym typeface="Courier New"/>
              </a:rPr>
              <a:t>string_to_array(?, '')</a:t>
            </a: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                                                       </a:t>
            </a:r>
            <a:endParaRPr sz="1000" b="1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"""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000" i="1">
              <a:solidFill>
                <a:srgbClr val="808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 b="1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jdbcTemplate</a:t>
            </a:r>
            <a:r>
              <a:rPr lang="en" sz="1000" b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.query(sql,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 </a:t>
            </a:r>
            <a:r>
              <a:rPr lang="en" sz="1000" b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RiTwoRowMapper(),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 b="1">
                <a:solidFill>
                  <a:schemeClr val="dk1"/>
                </a:solidFill>
                <a:highlight>
                  <a:srgbClr val="FF43A0"/>
                </a:highlight>
                <a:latin typeface="Courier New"/>
                <a:ea typeface="Courier New"/>
                <a:cs typeface="Courier New"/>
                <a:sym typeface="Courier New"/>
              </a:rPr>
              <a:t>user.getAllergy()</a:t>
            </a:r>
            <a:r>
              <a:rPr lang="en" sz="1000" b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00" b="1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6" name="Google Shape;206;p38"/>
          <p:cNvSpPr txBox="1"/>
          <p:nvPr/>
        </p:nvSpPr>
        <p:spPr>
          <a:xfrm>
            <a:off x="103350" y="877825"/>
            <a:ext cx="46125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RiDataAccessService:</a:t>
            </a:r>
            <a:endParaRPr sz="1300" b="1"/>
          </a:p>
        </p:txBody>
      </p:sp>
      <p:pic>
        <p:nvPicPr>
          <p:cNvPr id="207" name="Google Shape;2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6226" y="4289350"/>
            <a:ext cx="972119" cy="72907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8"/>
          <p:cNvSpPr txBox="1"/>
          <p:nvPr/>
        </p:nvSpPr>
        <p:spPr>
          <a:xfrm>
            <a:off x="3192925" y="2622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Final Filter Query</a:t>
            </a:r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B11FE7-20D0-0849-9F1F-7E460A4CAE74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 txBox="1"/>
          <p:nvPr/>
        </p:nvSpPr>
        <p:spPr>
          <a:xfrm>
            <a:off x="251700" y="985725"/>
            <a:ext cx="8640600" cy="27705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@GetMapping</a:t>
            </a:r>
            <a:endParaRPr b="1">
              <a:solidFill>
                <a:srgbClr val="000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D3287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en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List&lt;RiTwo&gt; listRiTwo(</a:t>
            </a:r>
            <a:r>
              <a:rPr lang="en">
                <a:solidFill>
                  <a:srgbClr val="8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@RequestParam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(required = </a:t>
            </a:r>
            <a:r>
              <a:rPr lang="en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String allergen) {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User user = </a:t>
            </a:r>
            <a:r>
              <a:rPr lang="en" b="1">
                <a:solidFill>
                  <a:srgbClr val="D3287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User();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b="1">
                <a:solidFill>
                  <a:srgbClr val="D3287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(allergen != </a:t>
            </a:r>
            <a:r>
              <a:rPr lang="en" b="1">
                <a:solidFill>
                  <a:srgbClr val="D3287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user.setAllergy(allergen);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 </a:t>
            </a:r>
            <a:r>
              <a:rPr lang="en" b="1">
                <a:solidFill>
                  <a:srgbClr val="D3287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user.setAllergy(</a:t>
            </a:r>
            <a:r>
              <a:rPr lang="en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"null"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b="1">
                <a:solidFill>
                  <a:srgbClr val="D3287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riService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.getRiTwo(user);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4" name="Google Shape;214;p39"/>
          <p:cNvSpPr txBox="1"/>
          <p:nvPr/>
        </p:nvSpPr>
        <p:spPr>
          <a:xfrm>
            <a:off x="251700" y="3876075"/>
            <a:ext cx="1263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RiController </a:t>
            </a:r>
            <a:endParaRPr sz="1200"/>
          </a:p>
        </p:txBody>
      </p:sp>
      <p:pic>
        <p:nvPicPr>
          <p:cNvPr id="215" name="Google Shape;21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4733" y="4245375"/>
            <a:ext cx="1073019" cy="80474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9"/>
          <p:cNvSpPr txBox="1"/>
          <p:nvPr/>
        </p:nvSpPr>
        <p:spPr>
          <a:xfrm>
            <a:off x="2385450" y="236050"/>
            <a:ext cx="4373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Taking An Allergen Input</a:t>
            </a:r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A66471-B0FC-524F-8A85-F6586A56B2F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/>
        </p:nvSpPr>
        <p:spPr>
          <a:xfrm>
            <a:off x="2956875" y="1826300"/>
            <a:ext cx="2832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DEMO of FILTER</a:t>
            </a:r>
            <a:endParaRPr sz="26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2831A2-BE1B-E541-AAFB-5A748B89B490}"/>
              </a:ext>
            </a:extLst>
          </p:cNvPr>
          <p:cNvSpPr/>
          <p:nvPr/>
        </p:nvSpPr>
        <p:spPr>
          <a:xfrm>
            <a:off x="0" y="9236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hajera_recording_two.mov" descr="hajera_recording_two.mov">
            <a:hlinkClick r:id="" action="ppaction://media"/>
            <a:extLst>
              <a:ext uri="{FF2B5EF4-FFF2-40B4-BE49-F238E27FC236}">
                <a16:creationId xmlns:a16="http://schemas.microsoft.com/office/drawing/2014/main" id="{906A55E7-0C67-A341-9151-C54C9523E5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219" y="96988"/>
            <a:ext cx="8705561" cy="50557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27" name="Google Shape;227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Allergy UK | National Charity. 2021. </a:t>
            </a:r>
            <a:r>
              <a:rPr lang="en" sz="10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Allergy UK | National Charity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. [online] Available at: &lt;https://www.allergyuk.org&gt; [Accessed 17 November 2021].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nhs.uk. 2021. </a:t>
            </a:r>
            <a:r>
              <a:rPr lang="en" sz="10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Allergies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. [online] Available at: &lt;https://www.nhs.uk/conditions/allergies/&gt; [Accessed 17 November 2021].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Essential SQL. 2021. </a:t>
            </a:r>
            <a:r>
              <a:rPr lang="en" sz="10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Common Table Expressions - The Ultimate Guide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. [online] Available at: &lt;https://www.essentialsql.com/introduction-common-table-expressions-ctes/#h-why-do-you-need-sql-cte-s&gt; [Accessed 13  November 2021].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PostgreSQL Documentation. 2021. </a:t>
            </a:r>
            <a:r>
              <a:rPr lang="en" sz="10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9.19. Array Functions and Operators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. [online] Available at: &lt;https://www.postgresql.org/docs/current/functions-array.html&gt; [Accessed 14  November 2021].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column, F. and Linoff, G., 2021. </a:t>
            </a:r>
            <a:r>
              <a:rPr lang="en" sz="10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Filter rows in PostgreSQL based on values of consecutive rows in one column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. [online] Stack Overflow. Available at: &lt;https://stackoverflow.com/questions/43197244/filter-rows-in-postgresql-based-on-values-of-consecutive-rows-in-one-column&gt; [Accessed 14 November 2021].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GitHub. 2021. </a:t>
            </a:r>
            <a:r>
              <a:rPr lang="en" sz="10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danvega - Overview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. [online] Available at: &lt;https://github.com/danvega&gt; [Accessed 12 November 2021].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GeeksforGeeks. 2021. </a:t>
            </a:r>
            <a:r>
              <a:rPr lang="en" sz="10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PostgreSQL - CTE - GeeksforGeeks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. [online] Available at: &lt;https://www.geeksforgeeks.org/postgresql-cte/&gt; [Accessed 15 November 2021].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Postgresqltutorial.com. 2021. </a:t>
            </a:r>
            <a:r>
              <a:rPr lang="en" sz="10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PostgreSQL CTE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 [online] Available at: &lt;https://www.postgresqltutorial.com/postgresql-cte/&gt; [Accessed 16 November 2021].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Techonthenet.com. 2021. </a:t>
            </a:r>
            <a:r>
              <a:rPr lang="en" sz="10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SQL: NOT Condition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. [online] Available at: &lt;https://www.techonthenet.com/sql/not.php&gt; [Accessed 15 November 2021].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Medium. 2021. </a:t>
            </a:r>
            <a:r>
              <a:rPr lang="en" sz="1000" i="1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SQL — insert values with joined IDs from another table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. [online] Available at: &lt;https://towardsdatascience.com/sql-insert-values-with-joined-ids-from-another-table-83ff7f149296&gt; [Accessed 15 November 2021].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00F203-ABBC-7245-985A-5027D208043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Listening</a:t>
            </a:r>
            <a:endParaRPr/>
          </a:p>
        </p:txBody>
      </p:sp>
      <p:sp>
        <p:nvSpPr>
          <p:cNvPr id="233" name="Google Shape;233;p42"/>
          <p:cNvSpPr/>
          <p:nvPr/>
        </p:nvSpPr>
        <p:spPr>
          <a:xfrm>
            <a:off x="676000" y="2119850"/>
            <a:ext cx="1539900" cy="2025600"/>
          </a:xfrm>
          <a:prstGeom prst="rect">
            <a:avLst/>
          </a:prstGeom>
          <a:solidFill>
            <a:srgbClr val="660E7A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lt1"/>
                </a:solidFill>
              </a:rPr>
              <a:t>Darania Muralitharan</a:t>
            </a: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DanaMurali</a:t>
            </a:r>
            <a:endParaRPr sz="1300" b="1">
              <a:solidFill>
                <a:schemeClr val="lt1"/>
              </a:solidFill>
            </a:endParaRPr>
          </a:p>
        </p:txBody>
      </p:sp>
      <p:sp>
        <p:nvSpPr>
          <p:cNvPr id="234" name="Google Shape;234;p42"/>
          <p:cNvSpPr/>
          <p:nvPr/>
        </p:nvSpPr>
        <p:spPr>
          <a:xfrm>
            <a:off x="2784975" y="2119850"/>
            <a:ext cx="1539900" cy="2025600"/>
          </a:xfrm>
          <a:prstGeom prst="rect">
            <a:avLst/>
          </a:prstGeom>
          <a:solidFill>
            <a:srgbClr val="660E7A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lt1"/>
                </a:solidFill>
              </a:rPr>
              <a:t>Hajera Rahman</a:t>
            </a: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lt1"/>
                </a:solidFill>
              </a:rPr>
              <a:t> </a:t>
            </a:r>
            <a:r>
              <a:rPr lang="en" sz="105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hajeraR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5" name="Google Shape;235;p42"/>
          <p:cNvSpPr/>
          <p:nvPr/>
        </p:nvSpPr>
        <p:spPr>
          <a:xfrm>
            <a:off x="4893950" y="2119850"/>
            <a:ext cx="1539900" cy="2025600"/>
          </a:xfrm>
          <a:prstGeom prst="rect">
            <a:avLst/>
          </a:prstGeom>
          <a:solidFill>
            <a:srgbClr val="660E7A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lt1"/>
                </a:solidFill>
              </a:rPr>
              <a:t>Jordan Smith</a:t>
            </a: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jordan-s99</a:t>
            </a:r>
            <a:endParaRPr sz="1300" b="1">
              <a:solidFill>
                <a:schemeClr val="lt1"/>
              </a:solidFill>
            </a:endParaRPr>
          </a:p>
        </p:txBody>
      </p:sp>
      <p:sp>
        <p:nvSpPr>
          <p:cNvPr id="236" name="Google Shape;236;p42"/>
          <p:cNvSpPr/>
          <p:nvPr/>
        </p:nvSpPr>
        <p:spPr>
          <a:xfrm>
            <a:off x="7115475" y="2119850"/>
            <a:ext cx="1539900" cy="2025600"/>
          </a:xfrm>
          <a:prstGeom prst="rect">
            <a:avLst/>
          </a:prstGeom>
          <a:solidFill>
            <a:srgbClr val="660E7A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lt1"/>
                </a:solidFill>
              </a:rPr>
              <a:t>Tamara Herrington</a:t>
            </a:r>
            <a:endParaRPr sz="13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lt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TamaraHerrington</a:t>
            </a:r>
            <a:endParaRPr sz="1300" b="1">
              <a:solidFill>
                <a:schemeClr val="lt1"/>
              </a:solidFill>
            </a:endParaRPr>
          </a:p>
        </p:txBody>
      </p:sp>
      <p:pic>
        <p:nvPicPr>
          <p:cNvPr id="237" name="Google Shape;237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15475" y="1409825"/>
            <a:ext cx="1539900" cy="1539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8" name="Google Shape;238;p42"/>
          <p:cNvPicPr preferRelativeResize="0"/>
          <p:nvPr/>
        </p:nvPicPr>
        <p:blipFill rotWithShape="1">
          <a:blip r:embed="rId8">
            <a:alphaModFix/>
          </a:blip>
          <a:srcRect t="5558" b="13535"/>
          <a:stretch/>
        </p:blipFill>
        <p:spPr>
          <a:xfrm>
            <a:off x="2784975" y="1347115"/>
            <a:ext cx="1539900" cy="1602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 rotWithShape="1">
          <a:blip r:embed="rId9">
            <a:alphaModFix/>
          </a:blip>
          <a:srcRect l="38363" t="22403" r="27059" b="32789"/>
          <a:stretch/>
        </p:blipFill>
        <p:spPr>
          <a:xfrm>
            <a:off x="676000" y="1431575"/>
            <a:ext cx="1539900" cy="1496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40" name="Google Shape;240;p42"/>
          <p:cNvPicPr preferRelativeResize="0"/>
          <p:nvPr/>
        </p:nvPicPr>
        <p:blipFill rotWithShape="1">
          <a:blip r:embed="rId10">
            <a:alphaModFix/>
          </a:blip>
          <a:srcRect l="19407" t="15572" r="19407" b="41279"/>
          <a:stretch/>
        </p:blipFill>
        <p:spPr>
          <a:xfrm>
            <a:off x="4893950" y="1455885"/>
            <a:ext cx="1539900" cy="1447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41" name="Google Shape;241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423500" y="167200"/>
            <a:ext cx="1128375" cy="112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2"/>
          <p:cNvPicPr preferRelativeResize="0"/>
          <p:nvPr/>
        </p:nvPicPr>
        <p:blipFill rotWithShape="1">
          <a:blip r:embed="rId12">
            <a:alphaModFix/>
          </a:blip>
          <a:srcRect t="6750" b="-6749"/>
          <a:stretch/>
        </p:blipFill>
        <p:spPr>
          <a:xfrm>
            <a:off x="6745325" y="205238"/>
            <a:ext cx="1128375" cy="112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260E881-3E5F-9A4F-AFFE-FA4776D3B6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0E7A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3728400" y="1835100"/>
            <a:ext cx="16872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" sz="9860">
                <a:solidFill>
                  <a:schemeClr val="lt1"/>
                </a:solidFill>
              </a:rPr>
              <a:t>20</a:t>
            </a:r>
            <a:endParaRPr sz="9860">
              <a:solidFill>
                <a:schemeClr val="lt1"/>
              </a:solidFill>
            </a:endParaRPr>
          </a:p>
        </p:txBody>
      </p:sp>
      <p:pic>
        <p:nvPicPr>
          <p:cNvPr id="119" name="Google Shape;1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088" y="363150"/>
            <a:ext cx="6625824" cy="441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>
            <a:spLocks noGrp="1"/>
          </p:cNvSpPr>
          <p:nvPr>
            <p:ph type="title"/>
          </p:nvPr>
        </p:nvSpPr>
        <p:spPr>
          <a:xfrm>
            <a:off x="3655800" y="314075"/>
            <a:ext cx="183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Allergy API</a:t>
            </a:r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body" idx="1"/>
          </p:nvPr>
        </p:nvSpPr>
        <p:spPr>
          <a:xfrm>
            <a:off x="1709550" y="1664475"/>
            <a:ext cx="5724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An API to search for delicious recipes and filter through depending upon your allergy preference</a:t>
            </a:r>
            <a:endParaRPr/>
          </a:p>
        </p:txBody>
      </p:sp>
      <p:pic>
        <p:nvPicPr>
          <p:cNvPr id="126" name="Google Shape;12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6121" y="4147600"/>
            <a:ext cx="1327877" cy="99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CEB42FD-2840-4B49-A7DF-241810C0C45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675450" y="445025"/>
            <a:ext cx="3952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 &amp; Organisation</a:t>
            </a:r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body" idx="1"/>
          </p:nvPr>
        </p:nvSpPr>
        <p:spPr>
          <a:xfrm>
            <a:off x="311700" y="1213850"/>
            <a:ext cx="4904700" cy="18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Thorough planning: day by day</a:t>
            </a:r>
            <a:endParaRPr sz="170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Ensuring effective collaboration</a:t>
            </a:r>
            <a:endParaRPr sz="170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Miro: visualising our structure </a:t>
            </a:r>
            <a:endParaRPr sz="170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Record of daily achievements</a:t>
            </a:r>
            <a:endParaRPr sz="1700"/>
          </a:p>
        </p:txBody>
      </p:sp>
      <p:pic>
        <p:nvPicPr>
          <p:cNvPr id="133" name="Google Shape;1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4385" y="1743925"/>
            <a:ext cx="2479800" cy="1295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5324" y="3399575"/>
            <a:ext cx="1714650" cy="96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5875" y="370300"/>
            <a:ext cx="1964099" cy="11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025" y="3233975"/>
            <a:ext cx="5076230" cy="12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1250"/>
            <a:ext cx="920402" cy="69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B94CB74-658F-664C-B5DB-7184E6506779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66792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46573" y="442150"/>
            <a:ext cx="1171277" cy="4259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250"/>
            <a:ext cx="920402" cy="69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ENUMS</a:t>
            </a:r>
            <a:endParaRPr/>
          </a:p>
        </p:txBody>
      </p:sp>
      <p:sp>
        <p:nvSpPr>
          <p:cNvPr id="150" name="Google Shape;150;p31"/>
          <p:cNvSpPr txBox="1">
            <a:spLocks noGrp="1"/>
          </p:cNvSpPr>
          <p:nvPr>
            <p:ph type="body" idx="1"/>
          </p:nvPr>
        </p:nvSpPr>
        <p:spPr>
          <a:xfrm>
            <a:off x="311701" y="1152474"/>
            <a:ext cx="4579614" cy="1376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457200" lvl="0" indent="-311467" algn="l" rtl="0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 sz="4015" dirty="0"/>
              <a:t>Created table</a:t>
            </a:r>
            <a:endParaRPr sz="4015" dirty="0"/>
          </a:p>
          <a:p>
            <a:pPr marL="457200" lvl="0" indent="-311467" algn="l" rtl="0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 sz="4015" dirty="0"/>
              <a:t>Casting + </a:t>
            </a:r>
            <a:r>
              <a:rPr lang="en" sz="4015" dirty="0" err="1"/>
              <a:t>enum</a:t>
            </a:r>
            <a:r>
              <a:rPr lang="en" sz="4015" dirty="0"/>
              <a:t> type in Data access service </a:t>
            </a:r>
            <a:endParaRPr sz="4015" dirty="0"/>
          </a:p>
          <a:p>
            <a:pPr marL="457200" lvl="0" indent="-311467" algn="l" rtl="0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 sz="4015" dirty="0" err="1"/>
              <a:t>Rowmapper</a:t>
            </a:r>
            <a:endParaRPr sz="4015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151" name="Google Shape;151;p31"/>
          <p:cNvSpPr/>
          <p:nvPr/>
        </p:nvSpPr>
        <p:spPr>
          <a:xfrm>
            <a:off x="506425" y="2772500"/>
            <a:ext cx="1962600" cy="1377000"/>
          </a:xfrm>
          <a:prstGeom prst="roundRect">
            <a:avLst>
              <a:gd name="adj" fmla="val 16667"/>
            </a:avLst>
          </a:prstGeom>
          <a:solidFill>
            <a:srgbClr val="660E7A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String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52" name="Google Shape;152;p31"/>
          <p:cNvSpPr/>
          <p:nvPr/>
        </p:nvSpPr>
        <p:spPr>
          <a:xfrm>
            <a:off x="3547100" y="2772500"/>
            <a:ext cx="1962600" cy="1377000"/>
          </a:xfrm>
          <a:prstGeom prst="roundRect">
            <a:avLst>
              <a:gd name="adj" fmla="val 16667"/>
            </a:avLst>
          </a:prstGeom>
          <a:solidFill>
            <a:srgbClr val="D3287C"/>
          </a:solidFill>
          <a:ln w="9525" cap="flat" cmpd="sng">
            <a:solidFill>
              <a:srgbClr val="D3287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C</a:t>
            </a:r>
            <a:r>
              <a:rPr lang="en" dirty="0" err="1">
                <a:solidFill>
                  <a:schemeClr val="lt1"/>
                </a:solidFill>
              </a:rPr>
              <a:t>uisine.value.of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3" name="Google Shape;153;p31"/>
          <p:cNvSpPr/>
          <p:nvPr/>
        </p:nvSpPr>
        <p:spPr>
          <a:xfrm>
            <a:off x="6587775" y="2772500"/>
            <a:ext cx="1962600" cy="1377000"/>
          </a:xfrm>
          <a:prstGeom prst="roundRect">
            <a:avLst>
              <a:gd name="adj" fmla="val 16667"/>
            </a:avLst>
          </a:prstGeom>
          <a:solidFill>
            <a:srgbClr val="000080"/>
          </a:solidFill>
          <a:ln w="9525" cap="flat" cmpd="sng">
            <a:solidFill>
              <a:srgbClr val="000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Enum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4" name="Google Shape;154;p31"/>
          <p:cNvSpPr/>
          <p:nvPr/>
        </p:nvSpPr>
        <p:spPr>
          <a:xfrm>
            <a:off x="2611325" y="3294775"/>
            <a:ext cx="752700" cy="28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31"/>
          <p:cNvSpPr/>
          <p:nvPr/>
        </p:nvSpPr>
        <p:spPr>
          <a:xfrm>
            <a:off x="5672388" y="3318500"/>
            <a:ext cx="752700" cy="28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6" name="Google Shape;156;p31"/>
          <p:cNvPicPr preferRelativeResize="0"/>
          <p:nvPr/>
        </p:nvPicPr>
        <p:blipFill rotWithShape="1">
          <a:blip r:embed="rId3">
            <a:alphaModFix/>
          </a:blip>
          <a:srcRect l="-12650" t="-3170" r="12650" b="3170"/>
          <a:stretch/>
        </p:blipFill>
        <p:spPr>
          <a:xfrm>
            <a:off x="4512475" y="178575"/>
            <a:ext cx="3812425" cy="253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6121" y="4147600"/>
            <a:ext cx="1327877" cy="99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1D61A4B-5AD8-D34B-8BFA-27221CD60B5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2"/>
          <p:cNvSpPr txBox="1">
            <a:spLocks noGrp="1"/>
          </p:cNvSpPr>
          <p:nvPr>
            <p:ph type="title"/>
          </p:nvPr>
        </p:nvSpPr>
        <p:spPr>
          <a:xfrm>
            <a:off x="702175" y="181325"/>
            <a:ext cx="515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and packages structure</a:t>
            </a:r>
            <a:endParaRPr/>
          </a:p>
        </p:txBody>
      </p:sp>
      <p:sp>
        <p:nvSpPr>
          <p:cNvPr id="164" name="Google Shape;164;p32"/>
          <p:cNvSpPr txBox="1"/>
          <p:nvPr/>
        </p:nvSpPr>
        <p:spPr>
          <a:xfrm>
            <a:off x="291900" y="874950"/>
            <a:ext cx="2031000" cy="18471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Controller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8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@GetMapping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"{id}"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Recipe getRecipeId(</a:t>
            </a:r>
            <a:r>
              <a:rPr lang="en" sz="1000">
                <a:solidFill>
                  <a:srgbClr val="8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@PathVariable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"id"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Integer id) {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0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" sz="1000" b="1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recipeService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.getRecipe(id);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2"/>
          <p:cNvSpPr txBox="1"/>
          <p:nvPr/>
        </p:nvSpPr>
        <p:spPr>
          <a:xfrm>
            <a:off x="2696400" y="874950"/>
            <a:ext cx="2281200" cy="23088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Service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Recipe getRecipe(</a:t>
            </a:r>
            <a:r>
              <a:rPr lang="en" sz="10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id) {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0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" sz="1000" b="1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recipeDAO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.selectRecipeById(id)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.orElseThrow(() -&gt; </a:t>
            </a:r>
            <a:r>
              <a:rPr lang="en" sz="1000" b="1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 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Exceptions(String.</a:t>
            </a:r>
            <a:r>
              <a:rPr lang="en" sz="1000" i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format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 b="1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"Recipe with id %s not found"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)));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2"/>
          <p:cNvSpPr txBox="1"/>
          <p:nvPr/>
        </p:nvSpPr>
        <p:spPr>
          <a:xfrm>
            <a:off x="5351100" y="874950"/>
            <a:ext cx="3383700" cy="30783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Data Access Service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808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sz="1000" b="1">
              <a:solidFill>
                <a:srgbClr val="00008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000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Optional&lt;Recipe&gt; selectRecipeById(</a:t>
            </a:r>
            <a:r>
              <a:rPr lang="en" sz="1000" b="1">
                <a:solidFill>
                  <a:srgbClr val="000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id) {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  String sql = </a:t>
            </a:r>
            <a:r>
              <a:rPr lang="en" sz="1000" b="1">
                <a:solidFill>
                  <a:srgbClr val="008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sz="1000" b="1">
              <a:solidFill>
                <a:srgbClr val="0080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008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SELECT id, rname, cuisine, vegetarian, vegan, meat_only, pescatarian, meal_type, spice_rating, cooking_time_mins, instructions</a:t>
            </a:r>
            <a:endParaRPr sz="1000" b="1">
              <a:solidFill>
                <a:srgbClr val="0080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008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FROM recipes</a:t>
            </a:r>
            <a:endParaRPr sz="1000" b="1">
              <a:solidFill>
                <a:srgbClr val="0080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008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WHERE id = ?</a:t>
            </a:r>
            <a:endParaRPr sz="1000" b="1">
              <a:solidFill>
                <a:srgbClr val="0080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008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"""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000" b="1">
                <a:solidFill>
                  <a:srgbClr val="000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" sz="1000" b="1">
                <a:solidFill>
                  <a:srgbClr val="660E7A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jdbcTemplate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.query(sql, </a:t>
            </a:r>
            <a:r>
              <a:rPr lang="en" sz="1000" b="1">
                <a:solidFill>
                  <a:srgbClr val="000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new 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RecipeRowMapper(), id)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.stream()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.findFirst();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/>
              <a:t> </a:t>
            </a:r>
            <a:endParaRPr/>
          </a:p>
        </p:txBody>
      </p:sp>
      <p:sp>
        <p:nvSpPr>
          <p:cNvPr id="167" name="Google Shape;167;p32"/>
          <p:cNvSpPr txBox="1"/>
          <p:nvPr/>
        </p:nvSpPr>
        <p:spPr>
          <a:xfrm>
            <a:off x="5984800" y="4103000"/>
            <a:ext cx="2370300" cy="9234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RecipeDAO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Optional&lt;Recipe&gt; selectRecipeById(</a:t>
            </a:r>
            <a:r>
              <a:rPr lang="en" sz="1000" b="1">
                <a:solidFill>
                  <a:srgbClr val="000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id);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body" idx="1"/>
          </p:nvPr>
        </p:nvSpPr>
        <p:spPr>
          <a:xfrm>
            <a:off x="624550" y="3413200"/>
            <a:ext cx="3189000" cy="15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Recipes </a:t>
            </a:r>
            <a:endParaRPr sz="1400"/>
          </a:p>
          <a:p>
            <a:pPr marL="457200" lvl="0" indent="-317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User </a:t>
            </a:r>
            <a:endParaRPr sz="1400"/>
          </a:p>
          <a:p>
            <a:pPr marL="457200" lvl="0" indent="-317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Ingredients</a:t>
            </a:r>
            <a:endParaRPr sz="1400"/>
          </a:p>
          <a:p>
            <a:pPr marL="457200" lvl="0" indent="-317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RI (recipes ingredients)</a:t>
            </a:r>
            <a:endParaRPr sz="1400"/>
          </a:p>
        </p:txBody>
      </p:sp>
      <p:pic>
        <p:nvPicPr>
          <p:cNvPr id="169" name="Google Shape;1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0"/>
            <a:ext cx="920402" cy="69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0B8AFC3-2F65-EB46-B8F0-6893B4D2AD7D}"/>
              </a:ext>
            </a:extLst>
          </p:cNvPr>
          <p:cNvSpPr/>
          <p:nvPr/>
        </p:nvSpPr>
        <p:spPr>
          <a:xfrm>
            <a:off x="0" y="9236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1548950" y="1729500"/>
            <a:ext cx="6225600" cy="1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JORDAN &amp; HAJERA RECIPE DEMO - VIDEO 1 SLIDE</a:t>
            </a:r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F47773-F250-6A41-9ADB-2F812AF94646}"/>
              </a:ext>
            </a:extLst>
          </p:cNvPr>
          <p:cNvSpPr/>
          <p:nvPr/>
        </p:nvSpPr>
        <p:spPr>
          <a:xfrm>
            <a:off x="0" y="9236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hajera_recording.mov" descr="hajera_recording.mov">
            <a:hlinkClick r:id="" action="ppaction://media"/>
            <a:extLst>
              <a:ext uri="{FF2B5EF4-FFF2-40B4-BE49-F238E27FC236}">
                <a16:creationId xmlns:a16="http://schemas.microsoft.com/office/drawing/2014/main" id="{C8B190C2-CAE1-7346-A68B-9689206B18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6965" y="180433"/>
            <a:ext cx="8530070" cy="49538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0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reemap chart&#10;&#10;Description automatically generated with medium confidence">
            <a:extLst>
              <a:ext uri="{FF2B5EF4-FFF2-40B4-BE49-F238E27FC236}">
                <a16:creationId xmlns:a16="http://schemas.microsoft.com/office/drawing/2014/main" id="{D83C0B58-A491-0C45-AE3D-75448FE729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545" r="50269"/>
          <a:stretch/>
        </p:blipFill>
        <p:spPr>
          <a:xfrm>
            <a:off x="193108" y="2775751"/>
            <a:ext cx="4740420" cy="2126819"/>
          </a:xfrm>
          <a:prstGeom prst="rect">
            <a:avLst/>
          </a:prstGeom>
        </p:spPr>
      </p:pic>
      <p:pic>
        <p:nvPicPr>
          <p:cNvPr id="12" name="Picture 11" descr="Treemap chart&#10;&#10;Description automatically generated with medium confidence">
            <a:extLst>
              <a:ext uri="{FF2B5EF4-FFF2-40B4-BE49-F238E27FC236}">
                <a16:creationId xmlns:a16="http://schemas.microsoft.com/office/drawing/2014/main" id="{6827480F-193A-2545-A678-99D28995FF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12" t="51034" b="-1"/>
          <a:stretch/>
        </p:blipFill>
        <p:spPr>
          <a:xfrm>
            <a:off x="5014210" y="640829"/>
            <a:ext cx="3936683" cy="426174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EFC10F0-B0D9-BC4F-B0BC-49C95BB273AA}"/>
              </a:ext>
            </a:extLst>
          </p:cNvPr>
          <p:cNvSpPr/>
          <p:nvPr/>
        </p:nvSpPr>
        <p:spPr>
          <a:xfrm>
            <a:off x="2564198" y="57481"/>
            <a:ext cx="3966535" cy="577081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 defTabSz="685800">
              <a:buClrTx/>
            </a:pPr>
            <a:r>
              <a:rPr lang="en-GB" sz="3300" kern="12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+mn-ea"/>
                <a:cs typeface="+mn-cs"/>
              </a:rPr>
              <a:t>Query Making Process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3FC5511-28A1-BC4B-B519-8F3EE8D14078}"/>
              </a:ext>
            </a:extLst>
          </p:cNvPr>
          <p:cNvSpPr/>
          <p:nvPr/>
        </p:nvSpPr>
        <p:spPr>
          <a:xfrm>
            <a:off x="238078" y="3216941"/>
            <a:ext cx="555188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GB" sz="150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SELECT</a:t>
            </a:r>
            <a:r>
              <a:rPr lang="en-GB" sz="150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recipes.rname, ingredients.iname</a:t>
            </a:r>
            <a:endParaRPr lang="en-GB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r>
              <a:rPr lang="en-GB" sz="150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GB" sz="150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recipes</a:t>
            </a:r>
            <a:endParaRPr lang="en-GB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r>
              <a:rPr lang="en-GB" sz="150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LEFT</a:t>
            </a:r>
            <a:r>
              <a:rPr lang="en-GB" sz="150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50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JOIN</a:t>
            </a:r>
            <a:r>
              <a:rPr lang="en-GB" sz="150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50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recipes_ingredients</a:t>
            </a:r>
            <a:endParaRPr lang="en-GB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r>
              <a:rPr lang="en-GB" sz="150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ON</a:t>
            </a:r>
            <a:r>
              <a:rPr lang="en-GB" sz="150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recipes_ingredients.recipe_id = recipes.id</a:t>
            </a:r>
            <a:endParaRPr lang="en-GB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r>
              <a:rPr lang="en-GB" sz="150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LEFT</a:t>
            </a:r>
            <a:r>
              <a:rPr lang="en-GB" sz="150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50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JOIN</a:t>
            </a:r>
            <a:r>
              <a:rPr lang="en-GB" sz="1500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GB" sz="150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ingredients</a:t>
            </a:r>
            <a:endParaRPr lang="en-GB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r>
              <a:rPr lang="en-GB" sz="1500" b="1" kern="1200" dirty="0">
                <a:solidFill>
                  <a:srgbClr val="FF0090"/>
                </a:solidFill>
                <a:latin typeface="Arial" panose="020B0604020202020204" pitchFamily="34" charset="0"/>
                <a:ea typeface="+mn-ea"/>
                <a:cs typeface="+mn-cs"/>
              </a:rPr>
              <a:t>ON</a:t>
            </a:r>
            <a:r>
              <a:rPr lang="en-GB" sz="1500" kern="1200" dirty="0">
                <a:solidFill>
                  <a:prstClr val="white"/>
                </a:solidFill>
                <a:latin typeface="Arial" panose="020B0604020202020204" pitchFamily="34" charset="0"/>
                <a:ea typeface="+mn-ea"/>
                <a:cs typeface="+mn-cs"/>
              </a:rPr>
              <a:t> recipes_ingredients.ingredient_id = ingredients.id;</a:t>
            </a:r>
            <a:endParaRPr lang="en-GB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  <a:p>
            <a:pPr defTabSz="685800">
              <a:buClrTx/>
            </a:pPr>
            <a:br>
              <a:rPr lang="en-GB" sz="1500" kern="1200" dirty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rPr>
            </a:br>
            <a:endPara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FC57A54-67C0-5249-AE1C-6C18C8FA5242}"/>
              </a:ext>
            </a:extLst>
          </p:cNvPr>
          <p:cNvSpPr/>
          <p:nvPr/>
        </p:nvSpPr>
        <p:spPr>
          <a:xfrm>
            <a:off x="1586476" y="2842978"/>
            <a:ext cx="1792718" cy="34624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 defTabSz="685800">
              <a:buClrTx/>
            </a:pPr>
            <a:r>
              <a:rPr lang="en-GB" sz="1800" kern="1200" dirty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+mn-ea"/>
                <a:cs typeface="+mn-cs"/>
              </a:rPr>
              <a:t>QUERY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056E336-D304-5142-9BF6-D17945DD1A4C}"/>
              </a:ext>
            </a:extLst>
          </p:cNvPr>
          <p:cNvGrpSpPr/>
          <p:nvPr/>
        </p:nvGrpSpPr>
        <p:grpSpPr>
          <a:xfrm>
            <a:off x="5221484" y="751484"/>
            <a:ext cx="3581490" cy="3857992"/>
            <a:chOff x="6961978" y="1001978"/>
            <a:chExt cx="4775320" cy="514398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4AD2BFA-BC02-4D42-A36C-3103671D619B}"/>
                </a:ext>
              </a:extLst>
            </p:cNvPr>
            <p:cNvSpPr/>
            <p:nvPr/>
          </p:nvSpPr>
          <p:spPr>
            <a:xfrm>
              <a:off x="7747958" y="1001978"/>
              <a:ext cx="3203359" cy="523220"/>
            </a:xfrm>
            <a:prstGeom prst="rect">
              <a:avLst/>
            </a:prstGeom>
            <a:noFill/>
          </p:spPr>
          <p:txBody>
            <a:bodyPr wrap="square" lIns="68580" tIns="34290" rIns="68580" bIns="34290">
              <a:spAutoFit/>
            </a:bodyPr>
            <a:lstStyle/>
            <a:p>
              <a:pPr algn="ctr" defTabSz="685800">
                <a:buClrTx/>
              </a:pPr>
              <a:r>
                <a:rPr lang="en-GB" sz="2100" kern="1200" dirty="0">
                  <a:ln w="0"/>
                  <a:solidFill>
                    <a:prstClr val="white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anose="020F0502020204030204"/>
                  <a:ea typeface="+mn-ea"/>
                  <a:cs typeface="+mn-cs"/>
                </a:rPr>
                <a:t>Result of Left Join 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775190C-89DC-CA4B-87F7-F0AEB86A0B06}"/>
                </a:ext>
              </a:extLst>
            </p:cNvPr>
            <p:cNvSpPr/>
            <p:nvPr/>
          </p:nvSpPr>
          <p:spPr>
            <a:xfrm>
              <a:off x="6961978" y="1576714"/>
              <a:ext cx="4775320" cy="4569253"/>
            </a:xfrm>
            <a:prstGeom prst="rect">
              <a:avLst/>
            </a:prstGeom>
            <a:solidFill>
              <a:srgbClr val="FFEBF4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C60B8E2-2245-8644-AE19-B28C2FA2C65A}"/>
                </a:ext>
              </a:extLst>
            </p:cNvPr>
            <p:cNvSpPr txBox="1"/>
            <p:nvPr/>
          </p:nvSpPr>
          <p:spPr>
            <a:xfrm>
              <a:off x="7262417" y="2452597"/>
              <a:ext cx="1584119" cy="35086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Pasta 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Pasta 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Fish &amp; Chips 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Fish &amp; Chips 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Omelette 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Omelette 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B194001-0FA5-F145-A738-4706F1123934}"/>
                </a:ext>
              </a:extLst>
            </p:cNvPr>
            <p:cNvSpPr/>
            <p:nvPr/>
          </p:nvSpPr>
          <p:spPr>
            <a:xfrm>
              <a:off x="7033469" y="1779933"/>
              <a:ext cx="1960875" cy="461665"/>
            </a:xfrm>
            <a:prstGeom prst="rect">
              <a:avLst/>
            </a:prstGeom>
            <a:noFill/>
          </p:spPr>
          <p:txBody>
            <a:bodyPr wrap="square" lIns="68580" tIns="34290" rIns="68580" bIns="34290">
              <a:spAutoFit/>
            </a:bodyPr>
            <a:lstStyle/>
            <a:p>
              <a:pPr algn="ctr" defTabSz="685800">
                <a:buClrTx/>
              </a:pPr>
              <a:r>
                <a:rPr lang="en-GB" sz="1800" kern="1200" dirty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anose="020F0502020204030204"/>
                  <a:ea typeface="+mn-ea"/>
                  <a:cs typeface="+mn-cs"/>
                </a:rPr>
                <a:t>Recipe Name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1AB9E74-4521-6C48-BC6C-9E05D84E42B1}"/>
                </a:ext>
              </a:extLst>
            </p:cNvPr>
            <p:cNvSpPr/>
            <p:nvPr/>
          </p:nvSpPr>
          <p:spPr>
            <a:xfrm>
              <a:off x="9096457" y="1764122"/>
              <a:ext cx="2640841" cy="461665"/>
            </a:xfrm>
            <a:prstGeom prst="rect">
              <a:avLst/>
            </a:prstGeom>
            <a:noFill/>
          </p:spPr>
          <p:txBody>
            <a:bodyPr wrap="square" lIns="68580" tIns="34290" rIns="68580" bIns="34290">
              <a:spAutoFit/>
            </a:bodyPr>
            <a:lstStyle/>
            <a:p>
              <a:pPr algn="ctr" defTabSz="685800">
                <a:buClrTx/>
              </a:pPr>
              <a:r>
                <a:rPr lang="en-GB" sz="1800" kern="1200" dirty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anose="020F0502020204030204"/>
                  <a:ea typeface="+mn-ea"/>
                  <a:cs typeface="+mn-cs"/>
                </a:rPr>
                <a:t>Ingredient  Name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D7C3648-8ADD-1241-8D13-CF3F64944126}"/>
                </a:ext>
              </a:extLst>
            </p:cNvPr>
            <p:cNvSpPr txBox="1"/>
            <p:nvPr/>
          </p:nvSpPr>
          <p:spPr>
            <a:xfrm>
              <a:off x="9767273" y="2404783"/>
              <a:ext cx="1584119" cy="35086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Pasta 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Cheese 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Fish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Chips 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Egg </a:t>
              </a:r>
            </a:p>
            <a:p>
              <a:pPr algn="ctr" defTabSz="685800">
                <a:buClrTx/>
              </a:pPr>
              <a:endParaRPr lang="en-US" sz="15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685800">
                <a:buClrTx/>
              </a:pPr>
              <a:r>
                <a:rPr lang="en-US" sz="1500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Seasoning </a:t>
              </a: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F60E4A-6FB0-3F4A-9352-FBD701F3DCE8}"/>
                </a:ext>
              </a:extLst>
            </p:cNvPr>
            <p:cNvCxnSpPr>
              <a:cxnSpLocks/>
            </p:cNvCxnSpPr>
            <p:nvPr/>
          </p:nvCxnSpPr>
          <p:spPr>
            <a:xfrm>
              <a:off x="8994342" y="1756031"/>
              <a:ext cx="0" cy="4174441"/>
            </a:xfrm>
            <a:prstGeom prst="line">
              <a:avLst/>
            </a:prstGeom>
            <a:ln>
              <a:solidFill>
                <a:srgbClr val="FF9EDD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2DF4AB4-CEA5-E34C-B20E-052921065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5192" y="2225787"/>
              <a:ext cx="4507216" cy="0"/>
            </a:xfrm>
            <a:prstGeom prst="line">
              <a:avLst/>
            </a:prstGeom>
            <a:ln>
              <a:solidFill>
                <a:srgbClr val="FF9EDD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3108391-9697-5A48-B7D8-53B45CB9D3C0}"/>
              </a:ext>
            </a:extLst>
          </p:cNvPr>
          <p:cNvGrpSpPr/>
          <p:nvPr/>
        </p:nvGrpSpPr>
        <p:grpSpPr>
          <a:xfrm>
            <a:off x="125379" y="631871"/>
            <a:ext cx="4952446" cy="2449903"/>
            <a:chOff x="167171" y="842495"/>
            <a:chExt cx="6603261" cy="3266537"/>
          </a:xfrm>
        </p:grpSpPr>
        <p:pic>
          <p:nvPicPr>
            <p:cNvPr id="11" name="Picture 10" descr="Treemap chart&#10;&#10;Description automatically generated with medium confidence">
              <a:extLst>
                <a:ext uri="{FF2B5EF4-FFF2-40B4-BE49-F238E27FC236}">
                  <a16:creationId xmlns:a16="http://schemas.microsoft.com/office/drawing/2014/main" id="{84F5D8E7-1799-6349-A4CD-ACEA033733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1010" b="50515"/>
            <a:stretch/>
          </p:blipFill>
          <p:spPr>
            <a:xfrm>
              <a:off x="257476" y="846082"/>
              <a:ext cx="6320561" cy="2781015"/>
            </a:xfrm>
            <a:prstGeom prst="rect">
              <a:avLst/>
            </a:prstGeom>
          </p:spPr>
        </p:pic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E4FF6E2-49D1-5B44-BC76-EC31EFF76015}"/>
                </a:ext>
              </a:extLst>
            </p:cNvPr>
            <p:cNvGrpSpPr/>
            <p:nvPr/>
          </p:nvGrpSpPr>
          <p:grpSpPr>
            <a:xfrm>
              <a:off x="167171" y="842495"/>
              <a:ext cx="6603261" cy="3266537"/>
              <a:chOff x="167171" y="842495"/>
              <a:chExt cx="6603261" cy="3266537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52A85384-BF23-6B41-AD4F-106DCA7A8B38}"/>
                  </a:ext>
                </a:extLst>
              </p:cNvPr>
              <p:cNvGrpSpPr/>
              <p:nvPr/>
            </p:nvGrpSpPr>
            <p:grpSpPr>
              <a:xfrm>
                <a:off x="167171" y="1294366"/>
                <a:ext cx="1960874" cy="2272729"/>
                <a:chOff x="167171" y="1189436"/>
                <a:chExt cx="1960874" cy="2272729"/>
              </a:xfrm>
            </p:grpSpPr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0801F2A-C3F5-D64F-A567-F7A0B5873E11}"/>
                    </a:ext>
                  </a:extLst>
                </p:cNvPr>
                <p:cNvSpPr/>
                <p:nvPr/>
              </p:nvSpPr>
              <p:spPr>
                <a:xfrm>
                  <a:off x="167171" y="1189436"/>
                  <a:ext cx="1960874" cy="461665"/>
                </a:xfrm>
                <a:prstGeom prst="rect">
                  <a:avLst/>
                </a:prstGeom>
                <a:noFill/>
              </p:spPr>
              <p:txBody>
                <a:bodyPr wrap="square" lIns="68580" tIns="34290" rIns="68580" bIns="34290">
                  <a:spAutoFit/>
                </a:bodyPr>
                <a:lstStyle/>
                <a:p>
                  <a:pPr algn="ctr" defTabSz="685800">
                    <a:buClrTx/>
                  </a:pPr>
                  <a:r>
                    <a:rPr lang="en-GB" sz="1800" kern="1200" dirty="0">
                      <a:ln w="0"/>
                      <a:solidFill>
                        <a:srgbClr val="002060"/>
                      </a:solidFill>
                      <a:effectLst>
                        <a:outerShdw blurRad="38100" dist="1905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  <a:latin typeface="Calibri" panose="020F0502020204030204"/>
                      <a:ea typeface="+mn-ea"/>
                      <a:cs typeface="+mn-cs"/>
                    </a:rPr>
                    <a:t>ID   Recipe</a:t>
                  </a:r>
                </a:p>
              </p:txBody>
            </p: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CA1244B3-077A-B64A-B689-FA13B341BBF8}"/>
                    </a:ext>
                  </a:extLst>
                </p:cNvPr>
                <p:cNvGrpSpPr/>
                <p:nvPr/>
              </p:nvGrpSpPr>
              <p:grpSpPr>
                <a:xfrm>
                  <a:off x="403347" y="1596257"/>
                  <a:ext cx="1604702" cy="1865908"/>
                  <a:chOff x="463371" y="4207498"/>
                  <a:chExt cx="1604702" cy="1865908"/>
                </a:xfrm>
              </p:grpSpPr>
              <p:pic>
                <p:nvPicPr>
                  <p:cNvPr id="5" name="Picture 4" descr="Treemap chart&#10;&#10;Description automatically generated with medium confidence">
                    <a:extLst>
                      <a:ext uri="{FF2B5EF4-FFF2-40B4-BE49-F238E27FC236}">
                        <a16:creationId xmlns:a16="http://schemas.microsoft.com/office/drawing/2014/main" id="{B4C3F283-8C81-A441-BE88-6696CC49F5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1411" r="2133" b="50000"/>
                  <a:stretch/>
                </p:blipFill>
                <p:spPr>
                  <a:xfrm>
                    <a:off x="528538" y="4207498"/>
                    <a:ext cx="1539535" cy="1804419"/>
                  </a:xfrm>
                  <a:prstGeom prst="rect">
                    <a:avLst/>
                  </a:prstGeom>
                </p:spPr>
              </p:pic>
              <p:sp>
                <p:nvSpPr>
                  <p:cNvPr id="15" name="Rectangle 14">
                    <a:extLst>
                      <a:ext uri="{FF2B5EF4-FFF2-40B4-BE49-F238E27FC236}">
                        <a16:creationId xmlns:a16="http://schemas.microsoft.com/office/drawing/2014/main" id="{8DAFE0CE-832D-B24C-9976-1D2529D23EE6}"/>
                      </a:ext>
                    </a:extLst>
                  </p:cNvPr>
                  <p:cNvSpPr/>
                  <p:nvPr/>
                </p:nvSpPr>
                <p:spPr>
                  <a:xfrm>
                    <a:off x="463371" y="4442190"/>
                    <a:ext cx="1604702" cy="1631216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defTabSz="685800">
                      <a:buClrTx/>
                    </a:pPr>
                    <a:r>
                      <a:rPr lang="en-GB" sz="10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1     Pasta</a:t>
                    </a:r>
                    <a:endParaRPr lang="en-GB" sz="10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br>
                      <a:rPr lang="en-GB" sz="1050" kern="1200" dirty="0">
                        <a:solidFill>
                          <a:prstClr val="black"/>
                        </a:solidFill>
                        <a:latin typeface="Calibri" panose="020F0502020204030204"/>
                        <a:ea typeface="+mn-ea"/>
                        <a:cs typeface="+mn-cs"/>
                      </a:rPr>
                    </a:br>
                    <a:r>
                      <a:rPr lang="en-GB" sz="10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2     Fish &amp; Chips</a:t>
                    </a:r>
                    <a:endParaRPr lang="en-GB" sz="10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br>
                      <a:rPr lang="en-GB" sz="1050" kern="1200" dirty="0">
                        <a:solidFill>
                          <a:prstClr val="black"/>
                        </a:solidFill>
                        <a:latin typeface="Calibri" panose="020F0502020204030204"/>
                        <a:ea typeface="+mn-ea"/>
                        <a:cs typeface="+mn-cs"/>
                      </a:rPr>
                    </a:br>
                    <a:r>
                      <a:rPr lang="en-GB" sz="10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3     Omelette</a:t>
                    </a:r>
                    <a:endParaRPr lang="en-GB" sz="10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br>
                      <a:rPr lang="en-GB" sz="1050" kern="1200" dirty="0">
                        <a:solidFill>
                          <a:prstClr val="black"/>
                        </a:solidFill>
                        <a:latin typeface="Calibri" panose="020F0502020204030204"/>
                        <a:ea typeface="+mn-ea"/>
                        <a:cs typeface="+mn-cs"/>
                      </a:rPr>
                    </a:br>
                    <a:endParaRPr lang="en-US" sz="10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25F69C04-A4D5-5542-8633-485290C1E418}"/>
                  </a:ext>
                </a:extLst>
              </p:cNvPr>
              <p:cNvGrpSpPr/>
              <p:nvPr/>
            </p:nvGrpSpPr>
            <p:grpSpPr>
              <a:xfrm>
                <a:off x="2012908" y="1284907"/>
                <a:ext cx="3352871" cy="2772342"/>
                <a:chOff x="2012908" y="1179977"/>
                <a:chExt cx="3352871" cy="2772342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03ACF394-9E07-7A4A-AB4C-2EF45993040F}"/>
                    </a:ext>
                  </a:extLst>
                </p:cNvPr>
                <p:cNvSpPr/>
                <p:nvPr/>
              </p:nvSpPr>
              <p:spPr>
                <a:xfrm>
                  <a:off x="2012908" y="1179977"/>
                  <a:ext cx="3352871" cy="461665"/>
                </a:xfrm>
                <a:prstGeom prst="rect">
                  <a:avLst/>
                </a:prstGeom>
                <a:noFill/>
              </p:spPr>
              <p:txBody>
                <a:bodyPr wrap="square" lIns="68580" tIns="34290" rIns="68580" bIns="34290">
                  <a:spAutoFit/>
                </a:bodyPr>
                <a:lstStyle/>
                <a:p>
                  <a:pPr algn="ctr" defTabSz="685800">
                    <a:buClrTx/>
                  </a:pPr>
                  <a:r>
                    <a:rPr lang="en-GB" sz="1800" kern="1200" dirty="0">
                      <a:ln w="0"/>
                      <a:solidFill>
                        <a:srgbClr val="002060"/>
                      </a:solidFill>
                      <a:effectLst>
                        <a:outerShdw blurRad="38100" dist="1905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  <a:latin typeface="Calibri" panose="020F0502020204030204"/>
                      <a:ea typeface="+mn-ea"/>
                      <a:cs typeface="+mn-cs"/>
                    </a:rPr>
                    <a:t>ID  Ingredient  Allergy</a:t>
                  </a:r>
                </a:p>
              </p:txBody>
            </p: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0DB4524A-47D8-2440-AB57-B3BFA37CBAFC}"/>
                    </a:ext>
                  </a:extLst>
                </p:cNvPr>
                <p:cNvGrpSpPr/>
                <p:nvPr/>
              </p:nvGrpSpPr>
              <p:grpSpPr>
                <a:xfrm>
                  <a:off x="2211652" y="1606146"/>
                  <a:ext cx="2868378" cy="2346173"/>
                  <a:chOff x="2216605" y="4219409"/>
                  <a:chExt cx="2868378" cy="2346173"/>
                </a:xfrm>
              </p:grpSpPr>
              <p:pic>
                <p:nvPicPr>
                  <p:cNvPr id="27" name="Picture 26" descr="Treemap chart&#10;&#10;Description automatically generated with medium confidence">
                    <a:extLst>
                      <a:ext uri="{FF2B5EF4-FFF2-40B4-BE49-F238E27FC236}">
                        <a16:creationId xmlns:a16="http://schemas.microsoft.com/office/drawing/2014/main" id="{5CBAD77A-0477-8A4C-A562-AF8D78551C5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1411" r="2133" b="50000"/>
                  <a:stretch/>
                </p:blipFill>
                <p:spPr>
                  <a:xfrm>
                    <a:off x="2216605" y="4219409"/>
                    <a:ext cx="2868378" cy="1804419"/>
                  </a:xfrm>
                  <a:prstGeom prst="rect">
                    <a:avLst/>
                  </a:prstGeom>
                </p:spPr>
              </p:pic>
              <p:sp>
                <p:nvSpPr>
                  <p:cNvPr id="16" name="Rectangle 15">
                    <a:extLst>
                      <a:ext uri="{FF2B5EF4-FFF2-40B4-BE49-F238E27FC236}">
                        <a16:creationId xmlns:a16="http://schemas.microsoft.com/office/drawing/2014/main" id="{3E3A2AB3-C4A8-2B4A-8A55-B9548B447BF8}"/>
                      </a:ext>
                    </a:extLst>
                  </p:cNvPr>
                  <p:cNvSpPr/>
                  <p:nvPr/>
                </p:nvSpPr>
                <p:spPr>
                  <a:xfrm>
                    <a:off x="2250709" y="4226480"/>
                    <a:ext cx="1973267" cy="23391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1        Pasta         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2        Cheese 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3        Fish 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4        Chips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5        Egg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6        Seasoning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br>
                      <a:rPr lang="en-GB" sz="1350" kern="1200" dirty="0">
                        <a:solidFill>
                          <a:prstClr val="black"/>
                        </a:solidFill>
                        <a:latin typeface="Calibri" panose="020F0502020204030204"/>
                        <a:ea typeface="+mn-ea"/>
                        <a:cs typeface="+mn-cs"/>
                      </a:rPr>
                    </a:br>
                    <a:endParaRPr lang="en-US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566FD595-BBD0-784D-8B60-184DFDD7CCDB}"/>
                  </a:ext>
                </a:extLst>
              </p:cNvPr>
              <p:cNvGrpSpPr/>
              <p:nvPr/>
            </p:nvGrpSpPr>
            <p:grpSpPr>
              <a:xfrm>
                <a:off x="5033710" y="1326353"/>
                <a:ext cx="1736722" cy="2782679"/>
                <a:chOff x="5033710" y="1221423"/>
                <a:chExt cx="1736722" cy="2782679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D0679249-5CCB-D742-A9BF-41878A699273}"/>
                    </a:ext>
                  </a:extLst>
                </p:cNvPr>
                <p:cNvSpPr/>
                <p:nvPr/>
              </p:nvSpPr>
              <p:spPr>
                <a:xfrm>
                  <a:off x="5033710" y="1221423"/>
                  <a:ext cx="1452694" cy="461665"/>
                </a:xfrm>
                <a:prstGeom prst="rect">
                  <a:avLst/>
                </a:prstGeom>
                <a:noFill/>
              </p:spPr>
              <p:txBody>
                <a:bodyPr wrap="square" lIns="68580" tIns="34290" rIns="68580" bIns="34290">
                  <a:spAutoFit/>
                </a:bodyPr>
                <a:lstStyle/>
                <a:p>
                  <a:pPr algn="ctr" defTabSz="685800">
                    <a:buClrTx/>
                  </a:pPr>
                  <a:r>
                    <a:rPr lang="en-GB" sz="1800" kern="1200" dirty="0">
                      <a:ln w="0"/>
                      <a:solidFill>
                        <a:srgbClr val="002060"/>
                      </a:solidFill>
                      <a:effectLst>
                        <a:outerShdw blurRad="38100" dist="1905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  <a:latin typeface="Calibri" panose="020F0502020204030204"/>
                      <a:ea typeface="+mn-ea"/>
                      <a:cs typeface="+mn-cs"/>
                    </a:rPr>
                    <a:t>R-ID   I-ID</a:t>
                  </a:r>
                </a:p>
              </p:txBody>
            </p: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9031E8CE-8140-484B-824A-4602F056938A}"/>
                    </a:ext>
                  </a:extLst>
                </p:cNvPr>
                <p:cNvGrpSpPr/>
                <p:nvPr/>
              </p:nvGrpSpPr>
              <p:grpSpPr>
                <a:xfrm>
                  <a:off x="5214302" y="1606146"/>
                  <a:ext cx="1556130" cy="2397956"/>
                  <a:chOff x="4691922" y="4199925"/>
                  <a:chExt cx="1556130" cy="2397956"/>
                </a:xfrm>
              </p:grpSpPr>
              <p:pic>
                <p:nvPicPr>
                  <p:cNvPr id="28" name="Picture 27" descr="Treemap chart&#10;&#10;Description automatically generated with medium confidence">
                    <a:extLst>
                      <a:ext uri="{FF2B5EF4-FFF2-40B4-BE49-F238E27FC236}">
                        <a16:creationId xmlns:a16="http://schemas.microsoft.com/office/drawing/2014/main" id="{D7ED5DC0-BA10-1647-9F13-2B64FF9175D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1411" r="2133" b="50000"/>
                  <a:stretch/>
                </p:blipFill>
                <p:spPr>
                  <a:xfrm>
                    <a:off x="4691922" y="4199925"/>
                    <a:ext cx="1109271" cy="1803638"/>
                  </a:xfrm>
                  <a:prstGeom prst="rect">
                    <a:avLst/>
                  </a:prstGeom>
                </p:spPr>
              </p:pic>
              <p:sp>
                <p:nvSpPr>
                  <p:cNvPr id="18" name="Rectangle 17">
                    <a:extLst>
                      <a:ext uri="{FF2B5EF4-FFF2-40B4-BE49-F238E27FC236}">
                        <a16:creationId xmlns:a16="http://schemas.microsoft.com/office/drawing/2014/main" id="{FC30CFDE-5638-5845-9F1D-2082382F9EEF}"/>
                      </a:ext>
                    </a:extLst>
                  </p:cNvPr>
                  <p:cNvSpPr/>
                  <p:nvPr/>
                </p:nvSpPr>
                <p:spPr>
                  <a:xfrm>
                    <a:off x="4795358" y="4258780"/>
                    <a:ext cx="1452694" cy="2339101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1       1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1       2 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2       3 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2       4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3       5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r>
                      <a:rPr lang="en-GB" sz="1350" kern="1200" dirty="0">
                        <a:latin typeface="Arial" panose="020B0604020202020204" pitchFamily="34" charset="0"/>
                        <a:ea typeface="+mn-ea"/>
                        <a:cs typeface="+mn-cs"/>
                      </a:rPr>
                      <a:t>3       6</a:t>
                    </a:r>
                    <a:endParaRPr lang="en-GB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  <a:p>
                    <a:pPr defTabSz="685800">
                      <a:buClrTx/>
                    </a:pPr>
                    <a:br>
                      <a:rPr lang="en-GB" sz="1350" kern="1200" dirty="0">
                        <a:solidFill>
                          <a:prstClr val="black"/>
                        </a:solidFill>
                        <a:latin typeface="Calibri" panose="020F0502020204030204"/>
                        <a:ea typeface="+mn-ea"/>
                        <a:cs typeface="+mn-cs"/>
                      </a:rPr>
                    </a:br>
                    <a:endParaRPr lang="en-US" sz="1350" kern="1200" dirty="0">
                      <a:solidFill>
                        <a:prstClr val="black"/>
                      </a:solidFill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8C80DEA-49F9-D744-BCF4-D0EB566B280C}"/>
                  </a:ext>
                </a:extLst>
              </p:cNvPr>
              <p:cNvSpPr/>
              <p:nvPr/>
            </p:nvSpPr>
            <p:spPr>
              <a:xfrm>
                <a:off x="2237224" y="842495"/>
                <a:ext cx="2171108" cy="523220"/>
              </a:xfrm>
              <a:prstGeom prst="rect">
                <a:avLst/>
              </a:prstGeom>
              <a:noFill/>
            </p:spPr>
            <p:txBody>
              <a:bodyPr wrap="none" lIns="68580" tIns="34290" rIns="68580" bIns="34290">
                <a:spAutoFit/>
              </a:bodyPr>
              <a:lstStyle/>
              <a:p>
                <a:pPr algn="ctr" defTabSz="685800">
                  <a:buClrTx/>
                </a:pPr>
                <a:r>
                  <a:rPr lang="en-GB" sz="2100" kern="1200" dirty="0">
                    <a:ln w="0"/>
                    <a:solidFill>
                      <a:prstClr val="black"/>
                    </a:solidFill>
                    <a:effectLst>
                      <a:outerShdw blurRad="38100" dist="1905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Calibri" panose="020F0502020204030204"/>
                    <a:ea typeface="+mn-ea"/>
                    <a:cs typeface="+mn-cs"/>
                  </a:rPr>
                  <a:t>Our Database</a:t>
                </a:r>
              </a:p>
            </p:txBody>
          </p:sp>
        </p:grp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DACB4A3-DCFC-E149-9B78-06BE1BCB3FC2}"/>
                </a:ext>
              </a:extLst>
            </p:cNvPr>
            <p:cNvSpPr/>
            <p:nvPr/>
          </p:nvSpPr>
          <p:spPr>
            <a:xfrm>
              <a:off x="4150881" y="1718147"/>
              <a:ext cx="1172947" cy="17851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800">
                <a:buClrTx/>
              </a:pPr>
              <a:r>
                <a:rPr lang="en-US" sz="135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Gluten</a:t>
              </a:r>
            </a:p>
            <a:p>
              <a:pPr defTabSz="685800">
                <a:buClrTx/>
              </a:pPr>
              <a:r>
                <a:rPr lang="en-US" sz="135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Lactose</a:t>
              </a:r>
            </a:p>
            <a:p>
              <a:pPr defTabSz="685800">
                <a:buClrTx/>
              </a:pPr>
              <a:r>
                <a:rPr lang="en-US" sz="135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Fish</a:t>
              </a:r>
            </a:p>
            <a:p>
              <a:pPr defTabSz="685800">
                <a:buClrTx/>
              </a:pPr>
              <a:r>
                <a:rPr lang="en-US" sz="135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Chips</a:t>
              </a:r>
            </a:p>
            <a:p>
              <a:pPr defTabSz="685800">
                <a:buClrTx/>
              </a:pPr>
              <a:r>
                <a:rPr lang="en-US" sz="135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Egg</a:t>
              </a:r>
            </a:p>
            <a:p>
              <a:pPr defTabSz="685800">
                <a:buClrTx/>
              </a:pPr>
              <a:r>
                <a:rPr lang="en-US" sz="135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etc…</a:t>
              </a:r>
            </a:p>
          </p:txBody>
        </p:sp>
      </p:grpSp>
      <p:pic>
        <p:nvPicPr>
          <p:cNvPr id="60" name="Picture 59" descr="A picture containing text&#10;&#10;Description automatically generated">
            <a:extLst>
              <a:ext uri="{FF2B5EF4-FFF2-40B4-BE49-F238E27FC236}">
                <a16:creationId xmlns:a16="http://schemas.microsoft.com/office/drawing/2014/main" id="{0CEBA4D3-A709-CF47-AAD3-957CA9892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4874" y="-763"/>
            <a:ext cx="1162295" cy="87094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5BF2406B-87D8-E946-B94E-C292D0E01498}"/>
              </a:ext>
            </a:extLst>
          </p:cNvPr>
          <p:cNvSpPr/>
          <p:nvPr/>
        </p:nvSpPr>
        <p:spPr>
          <a:xfrm>
            <a:off x="0" y="9236"/>
            <a:ext cx="9144000" cy="5143500"/>
          </a:xfrm>
          <a:prstGeom prst="rect">
            <a:avLst/>
          </a:prstGeom>
          <a:noFill/>
          <a:ln w="57150">
            <a:solidFill>
              <a:srgbClr val="01189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65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6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 build="allAtOnce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1538</Words>
  <Application>Microsoft Macintosh PowerPoint</Application>
  <PresentationFormat>On-screen Show (16:9)</PresentationFormat>
  <Paragraphs>251</Paragraphs>
  <Slides>17</Slides>
  <Notes>17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Calibri</vt:lpstr>
      <vt:lpstr>Arial</vt:lpstr>
      <vt:lpstr>Courier New</vt:lpstr>
      <vt:lpstr>EB Garamond</vt:lpstr>
      <vt:lpstr>Calibri Light</vt:lpstr>
      <vt:lpstr>Open Sans</vt:lpstr>
      <vt:lpstr>Simple Light</vt:lpstr>
      <vt:lpstr>Simple Light</vt:lpstr>
      <vt:lpstr>Office Theme</vt:lpstr>
      <vt:lpstr>1_Office Theme</vt:lpstr>
      <vt:lpstr>PowerPoint Presentation</vt:lpstr>
      <vt:lpstr>PowerPoint Presentation</vt:lpstr>
      <vt:lpstr>Allergy API</vt:lpstr>
      <vt:lpstr>Planning &amp; Organisation</vt:lpstr>
      <vt:lpstr>PowerPoint Presentation</vt:lpstr>
      <vt:lpstr>API ENUMS</vt:lpstr>
      <vt:lpstr>Classes and packages structure</vt:lpstr>
      <vt:lpstr>JORDAN &amp; HAJERA RECIPE DEMO - VIDEO 1 SLIDE</vt:lpstr>
      <vt:lpstr>PowerPoint Presentation</vt:lpstr>
      <vt:lpstr>PowerPoint Presentation</vt:lpstr>
      <vt:lpstr>PowerPoint Presentation</vt:lpstr>
      <vt:lpstr>Implementing User Input to psql Query</vt:lpstr>
      <vt:lpstr>PowerPoint Presentation</vt:lpstr>
      <vt:lpstr>PowerPoint Presentation</vt:lpstr>
      <vt:lpstr>PowerPoint Presentation</vt:lpstr>
      <vt:lpstr>References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Jordan Smith</cp:lastModifiedBy>
  <cp:revision>11</cp:revision>
  <dcterms:modified xsi:type="dcterms:W3CDTF">2021-11-18T13:15:00Z</dcterms:modified>
</cp:coreProperties>
</file>